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Lst>
  <p:notesMasterIdLst>
    <p:notesMasterId r:id="rId25"/>
  </p:notesMasterIdLst>
  <p:sldIdLst>
    <p:sldId id="263" r:id="rId6"/>
    <p:sldId id="280" r:id="rId7"/>
    <p:sldId id="265" r:id="rId8"/>
    <p:sldId id="281" r:id="rId9"/>
    <p:sldId id="284" r:id="rId10"/>
    <p:sldId id="285" r:id="rId11"/>
    <p:sldId id="288" r:id="rId12"/>
    <p:sldId id="289" r:id="rId13"/>
    <p:sldId id="272" r:id="rId14"/>
    <p:sldId id="273" r:id="rId15"/>
    <p:sldId id="276" r:id="rId16"/>
    <p:sldId id="277" r:id="rId17"/>
    <p:sldId id="279" r:id="rId18"/>
    <p:sldId id="282" r:id="rId19"/>
    <p:sldId id="283" r:id="rId20"/>
    <p:sldId id="286" r:id="rId21"/>
    <p:sldId id="294" r:id="rId22"/>
    <p:sldId id="291" r:id="rId23"/>
    <p:sldId id="293" r:id="rId2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ormal" id="{FA85D9DD-D0CF-2549-BE44-B286A86AE383}">
          <p14:sldIdLst>
            <p14:sldId id="263"/>
            <p14:sldId id="280"/>
            <p14:sldId id="265"/>
            <p14:sldId id="281"/>
            <p14:sldId id="284"/>
            <p14:sldId id="285"/>
            <p14:sldId id="288"/>
            <p14:sldId id="289"/>
            <p14:sldId id="272"/>
            <p14:sldId id="273"/>
            <p14:sldId id="276"/>
            <p14:sldId id="277"/>
            <p14:sldId id="279"/>
            <p14:sldId id="282"/>
            <p14:sldId id="283"/>
            <p14:sldId id="286"/>
            <p14:sldId id="294"/>
            <p14:sldId id="291"/>
            <p14:sldId id="293"/>
          </p14:sldIdLst>
        </p14:section>
      </p14:sectionLst>
    </p:ext>
    <p:ext uri="{EFAFB233-063F-42B5-8137-9DF3F51BA10A}">
      <p15:sldGuideLst xmlns:p15="http://schemas.microsoft.com/office/powerpoint/2012/main">
        <p15:guide id="1" orient="horz" pos="3367"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60"/>
    <a:srgbClr val="7BA18D"/>
    <a:srgbClr val="43BFD5"/>
    <a:srgbClr val="EB5894"/>
    <a:srgbClr val="B295C1"/>
    <a:srgbClr val="49B79B"/>
    <a:srgbClr val="FDC014"/>
    <a:srgbClr val="0B75BC"/>
    <a:srgbClr val="2F52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86172F-B810-E98E-547B-9B8788366B95}" v="211" dt="2024-05-23T13:31:38.367"/>
    <p1510:client id="{926D3E22-56CC-FDB2-FCEF-1954A9E48C78}" v="156" dt="2024-05-22T11:50:18.3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54" d="100"/>
          <a:sy n="54" d="100"/>
        </p:scale>
        <p:origin x="2496" y="67"/>
      </p:cViewPr>
      <p:guideLst>
        <p:guide orient="horz" pos="3367"/>
        <p:guide pos="238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2EE4B2-D093-6C4A-8447-B4C776268916}" type="datetimeFigureOut">
              <a:rPr lang="en-US" smtClean="0"/>
              <a:t>6/12/2024</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F23E0-94A7-6C48-95E9-E00B37B97512}" type="slidenum">
              <a:rPr lang="en-US" smtClean="0"/>
              <a:t>‹#›</a:t>
            </a:fld>
            <a:endParaRPr lang="en-US"/>
          </a:p>
        </p:txBody>
      </p:sp>
    </p:spTree>
    <p:extLst>
      <p:ext uri="{BB962C8B-B14F-4D97-AF65-F5344CB8AC3E}">
        <p14:creationId xmlns:p14="http://schemas.microsoft.com/office/powerpoint/2010/main" val="1682561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a:t>
            </a:fld>
            <a:endParaRPr lang="en-US"/>
          </a:p>
        </p:txBody>
      </p:sp>
    </p:spTree>
    <p:extLst>
      <p:ext uri="{BB962C8B-B14F-4D97-AF65-F5344CB8AC3E}">
        <p14:creationId xmlns:p14="http://schemas.microsoft.com/office/powerpoint/2010/main" val="3207182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10</a:t>
            </a:fld>
            <a:endParaRPr lang="en-US"/>
          </a:p>
        </p:txBody>
      </p:sp>
    </p:spTree>
    <p:extLst>
      <p:ext uri="{BB962C8B-B14F-4D97-AF65-F5344CB8AC3E}">
        <p14:creationId xmlns:p14="http://schemas.microsoft.com/office/powerpoint/2010/main" val="2801451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11</a:t>
            </a:fld>
            <a:endParaRPr lang="en-US"/>
          </a:p>
        </p:txBody>
      </p:sp>
    </p:spTree>
    <p:extLst>
      <p:ext uri="{BB962C8B-B14F-4D97-AF65-F5344CB8AC3E}">
        <p14:creationId xmlns:p14="http://schemas.microsoft.com/office/powerpoint/2010/main" val="2117845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12</a:t>
            </a:fld>
            <a:endParaRPr lang="en-US"/>
          </a:p>
        </p:txBody>
      </p:sp>
    </p:spTree>
    <p:extLst>
      <p:ext uri="{BB962C8B-B14F-4D97-AF65-F5344CB8AC3E}">
        <p14:creationId xmlns:p14="http://schemas.microsoft.com/office/powerpoint/2010/main" val="23493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13</a:t>
            </a:fld>
            <a:endParaRPr lang="en-US"/>
          </a:p>
        </p:txBody>
      </p:sp>
    </p:spTree>
    <p:extLst>
      <p:ext uri="{BB962C8B-B14F-4D97-AF65-F5344CB8AC3E}">
        <p14:creationId xmlns:p14="http://schemas.microsoft.com/office/powerpoint/2010/main" val="460308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14</a:t>
            </a:fld>
            <a:endParaRPr lang="en-US"/>
          </a:p>
        </p:txBody>
      </p:sp>
    </p:spTree>
    <p:extLst>
      <p:ext uri="{BB962C8B-B14F-4D97-AF65-F5344CB8AC3E}">
        <p14:creationId xmlns:p14="http://schemas.microsoft.com/office/powerpoint/2010/main" val="3900277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15</a:t>
            </a:fld>
            <a:endParaRPr lang="en-US"/>
          </a:p>
        </p:txBody>
      </p:sp>
    </p:spTree>
    <p:extLst>
      <p:ext uri="{BB962C8B-B14F-4D97-AF65-F5344CB8AC3E}">
        <p14:creationId xmlns:p14="http://schemas.microsoft.com/office/powerpoint/2010/main" val="41877532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16</a:t>
            </a:fld>
            <a:endParaRPr lang="en-US"/>
          </a:p>
        </p:txBody>
      </p:sp>
    </p:spTree>
    <p:extLst>
      <p:ext uri="{BB962C8B-B14F-4D97-AF65-F5344CB8AC3E}">
        <p14:creationId xmlns:p14="http://schemas.microsoft.com/office/powerpoint/2010/main" val="24322056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17</a:t>
            </a:fld>
            <a:endParaRPr lang="en-US"/>
          </a:p>
        </p:txBody>
      </p:sp>
    </p:spTree>
    <p:extLst>
      <p:ext uri="{BB962C8B-B14F-4D97-AF65-F5344CB8AC3E}">
        <p14:creationId xmlns:p14="http://schemas.microsoft.com/office/powerpoint/2010/main" val="1052553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18</a:t>
            </a:fld>
            <a:endParaRPr lang="en-US"/>
          </a:p>
        </p:txBody>
      </p:sp>
    </p:spTree>
    <p:extLst>
      <p:ext uri="{BB962C8B-B14F-4D97-AF65-F5344CB8AC3E}">
        <p14:creationId xmlns:p14="http://schemas.microsoft.com/office/powerpoint/2010/main" val="4273792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19</a:t>
            </a:fld>
            <a:endParaRPr lang="en-US"/>
          </a:p>
        </p:txBody>
      </p:sp>
    </p:spTree>
    <p:extLst>
      <p:ext uri="{BB962C8B-B14F-4D97-AF65-F5344CB8AC3E}">
        <p14:creationId xmlns:p14="http://schemas.microsoft.com/office/powerpoint/2010/main" val="3699013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2</a:t>
            </a:fld>
            <a:endParaRPr lang="en-US"/>
          </a:p>
        </p:txBody>
      </p:sp>
    </p:spTree>
    <p:extLst>
      <p:ext uri="{BB962C8B-B14F-4D97-AF65-F5344CB8AC3E}">
        <p14:creationId xmlns:p14="http://schemas.microsoft.com/office/powerpoint/2010/main" val="964904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3</a:t>
            </a:fld>
            <a:endParaRPr lang="en-US"/>
          </a:p>
        </p:txBody>
      </p:sp>
    </p:spTree>
    <p:extLst>
      <p:ext uri="{BB962C8B-B14F-4D97-AF65-F5344CB8AC3E}">
        <p14:creationId xmlns:p14="http://schemas.microsoft.com/office/powerpoint/2010/main" val="1475470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4</a:t>
            </a:fld>
            <a:endParaRPr lang="en-US"/>
          </a:p>
        </p:txBody>
      </p:sp>
    </p:spTree>
    <p:extLst>
      <p:ext uri="{BB962C8B-B14F-4D97-AF65-F5344CB8AC3E}">
        <p14:creationId xmlns:p14="http://schemas.microsoft.com/office/powerpoint/2010/main" val="320834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5</a:t>
            </a:fld>
            <a:endParaRPr lang="en-US"/>
          </a:p>
        </p:txBody>
      </p:sp>
    </p:spTree>
    <p:extLst>
      <p:ext uri="{BB962C8B-B14F-4D97-AF65-F5344CB8AC3E}">
        <p14:creationId xmlns:p14="http://schemas.microsoft.com/office/powerpoint/2010/main" val="575033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6</a:t>
            </a:fld>
            <a:endParaRPr lang="en-US"/>
          </a:p>
        </p:txBody>
      </p:sp>
    </p:spTree>
    <p:extLst>
      <p:ext uri="{BB962C8B-B14F-4D97-AF65-F5344CB8AC3E}">
        <p14:creationId xmlns:p14="http://schemas.microsoft.com/office/powerpoint/2010/main" val="1625882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7</a:t>
            </a:fld>
            <a:endParaRPr lang="en-US"/>
          </a:p>
        </p:txBody>
      </p:sp>
    </p:spTree>
    <p:extLst>
      <p:ext uri="{BB962C8B-B14F-4D97-AF65-F5344CB8AC3E}">
        <p14:creationId xmlns:p14="http://schemas.microsoft.com/office/powerpoint/2010/main" val="2021133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8</a:t>
            </a:fld>
            <a:endParaRPr lang="en-US"/>
          </a:p>
        </p:txBody>
      </p:sp>
    </p:spTree>
    <p:extLst>
      <p:ext uri="{BB962C8B-B14F-4D97-AF65-F5344CB8AC3E}">
        <p14:creationId xmlns:p14="http://schemas.microsoft.com/office/powerpoint/2010/main" val="1262512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BF23E0-94A7-6C48-95E9-E00B37B97512}" type="slidenum">
              <a:rPr lang="en-US" smtClean="0"/>
              <a:t>9</a:t>
            </a:fld>
            <a:endParaRPr lang="en-US"/>
          </a:p>
        </p:txBody>
      </p:sp>
    </p:spTree>
    <p:extLst>
      <p:ext uri="{BB962C8B-B14F-4D97-AF65-F5344CB8AC3E}">
        <p14:creationId xmlns:p14="http://schemas.microsoft.com/office/powerpoint/2010/main" val="2403001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GB"/>
              <a:t>Click to edit Master title style</a:t>
            </a:r>
            <a:endParaRPr lang="en-US"/>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7B5F972A-00CA-6A45-8835-EB1638C9AD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367815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B5F972A-00CA-6A45-8835-EB1638C9AD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1945699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B5F972A-00CA-6A45-8835-EB1638C9AD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152928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B5F972A-00CA-6A45-8835-EB1638C9AD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359624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B5F972A-00CA-6A45-8835-EB1638C9AD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3626542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7B5F972A-00CA-6A45-8835-EB1638C9ADD4}"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629183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7B5F972A-00CA-6A45-8835-EB1638C9ADD4}" type="datetimeFigureOut">
              <a:rPr lang="en-US" smtClean="0"/>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901324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7B5F972A-00CA-6A45-8835-EB1638C9ADD4}" type="datetimeFigureOut">
              <a:rPr lang="en-US" smtClean="0"/>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390628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5F972A-00CA-6A45-8835-EB1638C9ADD4}" type="datetimeFigureOut">
              <a:rPr lang="en-US" smtClean="0"/>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3111519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7B5F972A-00CA-6A45-8835-EB1638C9ADD4}"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154973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7B5F972A-00CA-6A45-8835-EB1638C9ADD4}"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DE9CA-E049-A14B-9573-FA6811416FD8}" type="slidenum">
              <a:rPr lang="en-US" smtClean="0"/>
              <a:t>‹#›</a:t>
            </a:fld>
            <a:endParaRPr lang="en-US"/>
          </a:p>
        </p:txBody>
      </p:sp>
    </p:spTree>
    <p:extLst>
      <p:ext uri="{BB962C8B-B14F-4D97-AF65-F5344CB8AC3E}">
        <p14:creationId xmlns:p14="http://schemas.microsoft.com/office/powerpoint/2010/main" val="350756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B5F972A-00CA-6A45-8835-EB1638C9ADD4}" type="datetimeFigureOut">
              <a:rPr lang="en-US" smtClean="0"/>
              <a:t>6/12/2024</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3FDE9CA-E049-A14B-9573-FA6811416FD8}" type="slidenum">
              <a:rPr lang="en-US" smtClean="0"/>
              <a:t>‹#›</a:t>
            </a:fld>
            <a:endParaRPr lang="en-US"/>
          </a:p>
        </p:txBody>
      </p:sp>
    </p:spTree>
    <p:extLst>
      <p:ext uri="{BB962C8B-B14F-4D97-AF65-F5344CB8AC3E}">
        <p14:creationId xmlns:p14="http://schemas.microsoft.com/office/powerpoint/2010/main" val="3386944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hyperlink" Target="https://pod.co/tts-talking-eyf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236141"/>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47675" y="1450260"/>
            <a:ext cx="3158067" cy="338554"/>
          </a:xfrm>
          <a:prstGeom prst="rect">
            <a:avLst/>
          </a:prstGeom>
          <a:noFill/>
        </p:spPr>
        <p:txBody>
          <a:bodyPr wrap="square" lIns="91440" tIns="45720" rIns="91440" bIns="45720" rtlCol="0" anchor="t">
            <a:normAutofit/>
          </a:bodyPr>
          <a:lstStyle/>
          <a:p>
            <a:r>
              <a:rPr lang="en-US" sz="1600">
                <a:solidFill>
                  <a:srgbClr val="002060"/>
                </a:solidFill>
                <a:latin typeface="Nunito"/>
              </a:rPr>
              <a:t>MODULE 1 ASSESSMENT</a:t>
            </a:r>
          </a:p>
        </p:txBody>
      </p:sp>
      <p:sp>
        <p:nvSpPr>
          <p:cNvPr id="28" name="TextBox 27">
            <a:extLst>
              <a:ext uri="{FF2B5EF4-FFF2-40B4-BE49-F238E27FC236}">
                <a16:creationId xmlns:a16="http://schemas.microsoft.com/office/drawing/2014/main" id="{419B9156-C0C6-01D1-3CAE-88A02EF934BB}"/>
              </a:ext>
            </a:extLst>
          </p:cNvPr>
          <p:cNvSpPr txBox="1"/>
          <p:nvPr/>
        </p:nvSpPr>
        <p:spPr>
          <a:xfrm>
            <a:off x="424261" y="1791653"/>
            <a:ext cx="6723347" cy="2501904"/>
          </a:xfrm>
          <a:prstGeom prst="rect">
            <a:avLst/>
          </a:prstGeom>
          <a:noFill/>
        </p:spPr>
        <p:txBody>
          <a:bodyPr wrap="square" lIns="91440" tIns="45720" rIns="91440" bIns="45720" rtlCol="0" anchor="t">
            <a:noAutofit/>
          </a:bodyPr>
          <a:lstStyle/>
          <a:p>
            <a:r>
              <a:rPr lang="en-GB" sz="1200" dirty="0">
                <a:solidFill>
                  <a:schemeClr val="accent1">
                    <a:lumMod val="50000"/>
                  </a:schemeClr>
                </a:solidFill>
                <a:latin typeface="Nunito"/>
                <a:ea typeface="+mn-lt"/>
                <a:cs typeface="+mn-lt"/>
              </a:rPr>
              <a:t>This topic has been developed with Julie Pearson and Richard Knight from the Early Years Alliance. Both Julie and Richard have over a decade of experience working in the Early Years sector, ranging from delivering training, tutoring, and getting settings Ofsted-ready. This course will support your understanding of how to support smooth transitions in the Early Years. </a:t>
            </a:r>
            <a:endParaRPr lang="en-US" dirty="0">
              <a:solidFill>
                <a:schemeClr val="accent1">
                  <a:lumMod val="50000"/>
                </a:schemeClr>
              </a:solidFill>
              <a:latin typeface="Nunito"/>
            </a:endParaRPr>
          </a:p>
        </p:txBody>
      </p:sp>
      <p:sp>
        <p:nvSpPr>
          <p:cNvPr id="29" name="TextBox 28">
            <a:extLst>
              <a:ext uri="{FF2B5EF4-FFF2-40B4-BE49-F238E27FC236}">
                <a16:creationId xmlns:a16="http://schemas.microsoft.com/office/drawing/2014/main" id="{BAEEA55E-0C7B-25A1-131E-58204C53B2DF}"/>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25404" y="3924704"/>
            <a:ext cx="6379530" cy="338554"/>
          </a:xfrm>
          <a:prstGeom prst="rect">
            <a:avLst/>
          </a:prstGeom>
          <a:noFill/>
        </p:spPr>
        <p:txBody>
          <a:bodyPr wrap="square" rtlCol="0">
            <a:normAutofit/>
          </a:bodyPr>
          <a:lstStyle/>
          <a:p>
            <a:r>
              <a:rPr lang="en-US" sz="1600" b="1">
                <a:solidFill>
                  <a:srgbClr val="002060"/>
                </a:solidFill>
                <a:latin typeface="Nunito ExtraBold" pitchFamily="2" charset="77"/>
              </a:rPr>
              <a:t>QUESTION 1</a:t>
            </a:r>
          </a:p>
        </p:txBody>
      </p:sp>
      <p:sp>
        <p:nvSpPr>
          <p:cNvPr id="31" name="TextBox 30">
            <a:extLst>
              <a:ext uri="{FF2B5EF4-FFF2-40B4-BE49-F238E27FC236}">
                <a16:creationId xmlns:a16="http://schemas.microsoft.com/office/drawing/2014/main" id="{FE756C12-8ED7-6173-ADFC-05EAA423D86C}"/>
              </a:ext>
            </a:extLst>
          </p:cNvPr>
          <p:cNvSpPr txBox="1"/>
          <p:nvPr/>
        </p:nvSpPr>
        <p:spPr>
          <a:xfrm>
            <a:off x="550938" y="4265251"/>
            <a:ext cx="6479028" cy="338554"/>
          </a:xfrm>
          <a:prstGeom prst="rect">
            <a:avLst/>
          </a:prstGeom>
          <a:noFill/>
        </p:spPr>
        <p:txBody>
          <a:bodyPr wrap="square" lIns="91440" tIns="45720" rIns="91440" bIns="45720" rtlCol="0" anchor="t">
            <a:noAutofit/>
          </a:bodyPr>
          <a:lstStyle/>
          <a:p>
            <a:r>
              <a:rPr lang="en-GB" sz="1200">
                <a:solidFill>
                  <a:schemeClr val="accent1">
                    <a:lumMod val="50000"/>
                  </a:schemeClr>
                </a:solidFill>
                <a:latin typeface="Nunito" pitchFamily="2" charset="0"/>
                <a:ea typeface="Calibri"/>
                <a:cs typeface="Calibri"/>
              </a:rPr>
              <a:t>Please summarise your understanding of the word ‘Transition’ </a:t>
            </a:r>
            <a:endParaRPr lang="en-GB" sz="1200" dirty="0">
              <a:solidFill>
                <a:schemeClr val="accent1">
                  <a:lumMod val="50000"/>
                </a:schemeClr>
              </a:solidFill>
              <a:latin typeface="Nunito" pitchFamily="2" charset="0"/>
              <a:ea typeface="Calibri"/>
              <a:cs typeface="Calibri"/>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504329" y="3856181"/>
            <a:ext cx="6525226" cy="2298049"/>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546571" y="6330508"/>
            <a:ext cx="6379530" cy="338554"/>
          </a:xfrm>
          <a:prstGeom prst="rect">
            <a:avLst/>
          </a:prstGeom>
          <a:noFill/>
        </p:spPr>
        <p:txBody>
          <a:bodyPr wrap="square" rtlCol="0">
            <a:normAutofit/>
          </a:bodyPr>
          <a:lstStyle/>
          <a:p>
            <a:r>
              <a:rPr lang="en-US" sz="1600" b="1">
                <a:solidFill>
                  <a:srgbClr val="002060"/>
                </a:solidFill>
                <a:latin typeface="Nunito ExtraBold" pitchFamily="2" charset="77"/>
              </a:rPr>
              <a:t>QUESTION 2</a:t>
            </a:r>
          </a:p>
        </p:txBody>
      </p:sp>
      <p:sp>
        <p:nvSpPr>
          <p:cNvPr id="36" name="TextBox 35">
            <a:extLst>
              <a:ext uri="{FF2B5EF4-FFF2-40B4-BE49-F238E27FC236}">
                <a16:creationId xmlns:a16="http://schemas.microsoft.com/office/drawing/2014/main" id="{AF5F5AC2-5CD2-7CE3-9688-88D847F8661E}"/>
              </a:ext>
            </a:extLst>
          </p:cNvPr>
          <p:cNvSpPr txBox="1"/>
          <p:nvPr/>
        </p:nvSpPr>
        <p:spPr>
          <a:xfrm>
            <a:off x="546571" y="6660021"/>
            <a:ext cx="6479028" cy="424883"/>
          </a:xfrm>
          <a:prstGeom prst="rect">
            <a:avLst/>
          </a:prstGeom>
          <a:noFill/>
        </p:spPr>
        <p:txBody>
          <a:bodyPr wrap="square" lIns="91440" tIns="45720" rIns="91440" bIns="45720" rtlCol="0" anchor="t">
            <a:noAutofit/>
          </a:bodyPr>
          <a:lstStyle/>
          <a:p>
            <a:endParaRPr lang="en-GB" sz="1100" dirty="0">
              <a:solidFill>
                <a:srgbClr val="001F60"/>
              </a:solidFill>
              <a:effectLst/>
              <a:latin typeface="Nunito"/>
              <a:cs typeface="Calibri"/>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507785" y="6294164"/>
            <a:ext cx="6525226" cy="3661087"/>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297176" y="10219042"/>
            <a:ext cx="1049921" cy="262126"/>
          </a:xfrm>
          <a:prstGeom prst="rect">
            <a:avLst/>
          </a:prstGeom>
          <a:noFill/>
        </p:spPr>
        <p:txBody>
          <a:bodyPr wrap="square" lIns="91440" tIns="45720" rIns="91440" bIns="45720" rtlCol="0" anchor="t">
            <a:noAutofit/>
          </a:bodyPr>
          <a:lstStyle/>
          <a:p>
            <a:pPr algn="r" rtl="0" fontAlgn="base"/>
            <a:r>
              <a:rPr lang="en-GB" sz="1100">
                <a:solidFill>
                  <a:srgbClr val="001F60"/>
                </a:solidFill>
                <a:latin typeface="Nunito" pitchFamily="2" charset="77"/>
              </a:rPr>
              <a:t>1</a:t>
            </a:r>
            <a:endParaRPr lang="en-GB" sz="1100" b="0" i="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7574B807-C0B7-4D16-27EA-6BF4B4A2F5B2}"/>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39448EDB-5E7C-B2CB-B2FA-F8C781E70DD9}"/>
              </a:ext>
            </a:extLst>
          </p:cNvPr>
          <p:cNvSpPr txBox="1"/>
          <p:nvPr/>
        </p:nvSpPr>
        <p:spPr>
          <a:xfrm>
            <a:off x="572862" y="6717001"/>
            <a:ext cx="6479028" cy="424883"/>
          </a:xfrm>
          <a:prstGeom prst="rect">
            <a:avLst/>
          </a:prstGeom>
          <a:noFill/>
        </p:spPr>
        <p:txBody>
          <a:bodyPr wrap="square" lIns="91440" tIns="45720" rIns="91440" bIns="45720" rtlCol="0" anchor="t">
            <a:noAutofit/>
          </a:bodyPr>
          <a:lstStyle/>
          <a:p>
            <a:r>
              <a:rPr lang="en-GB" sz="1200">
                <a:solidFill>
                  <a:srgbClr val="001F60"/>
                </a:solidFill>
                <a:effectLst/>
                <a:latin typeface="Nunito"/>
                <a:cs typeface="Calibri"/>
              </a:rPr>
              <a:t>Why is it important to acknowledge and provide support for children through smaller transitions?</a:t>
            </a:r>
            <a:endParaRPr lang="en-GB" sz="1200" dirty="0">
              <a:solidFill>
                <a:srgbClr val="001F60"/>
              </a:solidFill>
              <a:effectLst/>
              <a:latin typeface="Nunito"/>
              <a:cs typeface="Calibri"/>
            </a:endParaRPr>
          </a:p>
        </p:txBody>
      </p:sp>
    </p:spTree>
    <p:extLst>
      <p:ext uri="{BB962C8B-B14F-4D97-AF65-F5344CB8AC3E}">
        <p14:creationId xmlns:p14="http://schemas.microsoft.com/office/powerpoint/2010/main" val="2986047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236141"/>
            <a:ext cx="2705100" cy="660400"/>
          </a:xfrm>
          <a:prstGeom prst="rect">
            <a:avLst/>
          </a:prstGeom>
        </p:spPr>
      </p:pic>
      <p:pic>
        <p:nvPicPr>
          <p:cNvPr id="14" name="Picture 13" descr="Logo&#10;&#10;Description automatically generated">
            <a:extLst>
              <a:ext uri="{FF2B5EF4-FFF2-40B4-BE49-F238E27FC236}">
                <a16:creationId xmlns:a16="http://schemas.microsoft.com/office/drawing/2014/main" id="{AB94BFE8-0B16-0467-9788-AC8B86124C77}"/>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26" name="Picture 25" descr="Icon&#10;&#10;Description automatically generated">
            <a:extLst>
              <a:ext uri="{FF2B5EF4-FFF2-40B4-BE49-F238E27FC236}">
                <a16:creationId xmlns:a16="http://schemas.microsoft.com/office/drawing/2014/main" id="{1D436654-7F33-D2CA-69D0-DDB8DDF72B7F}"/>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32" name="Rounded Rectangle 31">
            <a:extLst>
              <a:ext uri="{FF2B5EF4-FFF2-40B4-BE49-F238E27FC236}">
                <a16:creationId xmlns:a16="http://schemas.microsoft.com/office/drawing/2014/main" id="{89A6249C-FF83-DD9D-F285-EC9F85EE5A3D}"/>
              </a:ext>
            </a:extLst>
          </p:cNvPr>
          <p:cNvSpPr/>
          <p:nvPr/>
        </p:nvSpPr>
        <p:spPr>
          <a:xfrm>
            <a:off x="516732" y="1936869"/>
            <a:ext cx="6476871" cy="7845981"/>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66024E0D-F884-FA27-5D99-18D9B7E9524D}"/>
              </a:ext>
            </a:extLst>
          </p:cNvPr>
          <p:cNvSpPr txBox="1"/>
          <p:nvPr/>
        </p:nvSpPr>
        <p:spPr>
          <a:xfrm>
            <a:off x="6311247" y="1021904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10</a:t>
            </a:r>
            <a:endParaRPr lang="en-GB" sz="1100" b="0" i="0" dirty="0">
              <a:solidFill>
                <a:srgbClr val="001F60"/>
              </a:solidFill>
              <a:effectLst/>
              <a:latin typeface="Nunito" pitchFamily="2" charset="77"/>
            </a:endParaRPr>
          </a:p>
        </p:txBody>
      </p:sp>
      <p:sp>
        <p:nvSpPr>
          <p:cNvPr id="6" name="TextBox 5">
            <a:extLst>
              <a:ext uri="{FF2B5EF4-FFF2-40B4-BE49-F238E27FC236}">
                <a16:creationId xmlns:a16="http://schemas.microsoft.com/office/drawing/2014/main" id="{5F58636C-4292-5010-65E2-92C48BFF14F0}"/>
              </a:ext>
            </a:extLst>
          </p:cNvPr>
          <p:cNvSpPr txBox="1"/>
          <p:nvPr/>
        </p:nvSpPr>
        <p:spPr>
          <a:xfrm>
            <a:off x="447675" y="1434141"/>
            <a:ext cx="3158067" cy="338554"/>
          </a:xfrm>
          <a:prstGeom prst="rect">
            <a:avLst/>
          </a:prstGeom>
          <a:noFill/>
        </p:spPr>
        <p:txBody>
          <a:bodyPr wrap="square" lIns="91440" tIns="45720" rIns="91440" bIns="45720" rtlCol="0" anchor="t">
            <a:normAutofit fontScale="85000" lnSpcReduction="10000"/>
          </a:bodyPr>
          <a:lstStyle/>
          <a:p>
            <a:r>
              <a:rPr lang="en-US" sz="1600">
                <a:solidFill>
                  <a:srgbClr val="002060"/>
                </a:solidFill>
                <a:latin typeface="Nunito"/>
              </a:rPr>
              <a:t>REFLECTION SECTION CONTINUED</a:t>
            </a:r>
            <a:endParaRPr lang="en-US"/>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5" name="TextBox 4">
            <a:extLst>
              <a:ext uri="{FF2B5EF4-FFF2-40B4-BE49-F238E27FC236}">
                <a16:creationId xmlns:a16="http://schemas.microsoft.com/office/drawing/2014/main" id="{27C306D9-2FE5-DC75-1871-D89C0983A3B6}"/>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Tree>
    <p:extLst>
      <p:ext uri="{BB962C8B-B14F-4D97-AF65-F5344CB8AC3E}">
        <p14:creationId xmlns:p14="http://schemas.microsoft.com/office/powerpoint/2010/main" val="668311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236141"/>
            <a:ext cx="2705100" cy="660400"/>
          </a:xfrm>
          <a:prstGeom prst="rect">
            <a:avLst/>
          </a:prstGeom>
        </p:spPr>
      </p:pic>
      <p:pic>
        <p:nvPicPr>
          <p:cNvPr id="14" name="Picture 13" descr="Logo&#10;&#10;Description automatically generated">
            <a:extLst>
              <a:ext uri="{FF2B5EF4-FFF2-40B4-BE49-F238E27FC236}">
                <a16:creationId xmlns:a16="http://schemas.microsoft.com/office/drawing/2014/main" id="{AB94BFE8-0B16-0467-9788-AC8B86124C77}"/>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26" name="Picture 25" descr="Icon&#10;&#10;Description automatically generated">
            <a:extLst>
              <a:ext uri="{FF2B5EF4-FFF2-40B4-BE49-F238E27FC236}">
                <a16:creationId xmlns:a16="http://schemas.microsoft.com/office/drawing/2014/main" id="{1D436654-7F33-D2CA-69D0-DDB8DDF72B7F}"/>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32" name="Rounded Rectangle 31">
            <a:extLst>
              <a:ext uri="{FF2B5EF4-FFF2-40B4-BE49-F238E27FC236}">
                <a16:creationId xmlns:a16="http://schemas.microsoft.com/office/drawing/2014/main" id="{89A6249C-FF83-DD9D-F285-EC9F85EE5A3D}"/>
              </a:ext>
            </a:extLst>
          </p:cNvPr>
          <p:cNvSpPr/>
          <p:nvPr/>
        </p:nvSpPr>
        <p:spPr>
          <a:xfrm>
            <a:off x="516732" y="1936869"/>
            <a:ext cx="6476871" cy="7845981"/>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66024E0D-F884-FA27-5D99-18D9B7E9524D}"/>
              </a:ext>
            </a:extLst>
          </p:cNvPr>
          <p:cNvSpPr txBox="1"/>
          <p:nvPr/>
        </p:nvSpPr>
        <p:spPr>
          <a:xfrm>
            <a:off x="6325319" y="1021904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pitchFamily="2" charset="77"/>
              </a:rPr>
              <a:t>11</a:t>
            </a:r>
            <a:endParaRPr lang="en-GB" sz="1100" b="0" i="0" dirty="0">
              <a:solidFill>
                <a:srgbClr val="001F60"/>
              </a:solidFill>
              <a:effectLst/>
              <a:latin typeface="Nunito" pitchFamily="2" charset="77"/>
            </a:endParaRPr>
          </a:p>
        </p:txBody>
      </p:sp>
      <p:sp>
        <p:nvSpPr>
          <p:cNvPr id="6" name="TextBox 5">
            <a:extLst>
              <a:ext uri="{FF2B5EF4-FFF2-40B4-BE49-F238E27FC236}">
                <a16:creationId xmlns:a16="http://schemas.microsoft.com/office/drawing/2014/main" id="{5F58636C-4292-5010-65E2-92C48BFF14F0}"/>
              </a:ext>
            </a:extLst>
          </p:cNvPr>
          <p:cNvSpPr txBox="1"/>
          <p:nvPr/>
        </p:nvSpPr>
        <p:spPr>
          <a:xfrm>
            <a:off x="1221599" y="5249938"/>
            <a:ext cx="5114854" cy="803415"/>
          </a:xfrm>
          <a:prstGeom prst="rect">
            <a:avLst/>
          </a:prstGeom>
          <a:noFill/>
        </p:spPr>
        <p:txBody>
          <a:bodyPr wrap="square" lIns="91440" tIns="45720" rIns="91440" bIns="45720" rtlCol="0" anchor="t">
            <a:noAutofit/>
          </a:bodyPr>
          <a:lstStyle/>
          <a:p>
            <a:r>
              <a:rPr lang="en-US" sz="4400">
                <a:solidFill>
                  <a:srgbClr val="002060"/>
                </a:solidFill>
                <a:latin typeface="Nunito"/>
              </a:rPr>
              <a:t>ANSWER SHEETS</a:t>
            </a:r>
            <a:endParaRPr lang="en-US" sz="4400">
              <a:cs typeface="Calibri" panose="020F0502020204030204"/>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5" name="TextBox 4">
            <a:extLst>
              <a:ext uri="{FF2B5EF4-FFF2-40B4-BE49-F238E27FC236}">
                <a16:creationId xmlns:a16="http://schemas.microsoft.com/office/drawing/2014/main" id="{ECDE656B-C6EF-39E1-FE42-32A1B3E3211A}"/>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Tree>
    <p:extLst>
      <p:ext uri="{BB962C8B-B14F-4D97-AF65-F5344CB8AC3E}">
        <p14:creationId xmlns:p14="http://schemas.microsoft.com/office/powerpoint/2010/main" val="2709868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dirty="0">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236141"/>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47675" y="1450260"/>
            <a:ext cx="3158067" cy="338554"/>
          </a:xfrm>
          <a:prstGeom prst="rect">
            <a:avLst/>
          </a:prstGeom>
          <a:noFill/>
        </p:spPr>
        <p:txBody>
          <a:bodyPr wrap="square" lIns="91440" tIns="45720" rIns="91440" bIns="45720" rtlCol="0" anchor="t">
            <a:normAutofit/>
          </a:bodyPr>
          <a:lstStyle/>
          <a:p>
            <a:r>
              <a:rPr lang="en-US" sz="1600" dirty="0">
                <a:solidFill>
                  <a:srgbClr val="002060"/>
                </a:solidFill>
                <a:latin typeface="Nunito"/>
              </a:rPr>
              <a:t>MODULE 1 ASSESSMENT</a:t>
            </a:r>
          </a:p>
        </p:txBody>
      </p:sp>
      <p:sp>
        <p:nvSpPr>
          <p:cNvPr id="28" name="TextBox 27">
            <a:extLst>
              <a:ext uri="{FF2B5EF4-FFF2-40B4-BE49-F238E27FC236}">
                <a16:creationId xmlns:a16="http://schemas.microsoft.com/office/drawing/2014/main" id="{419B9156-C0C6-01D1-3CAE-88A02EF934BB}"/>
              </a:ext>
            </a:extLst>
          </p:cNvPr>
          <p:cNvSpPr txBox="1"/>
          <p:nvPr/>
        </p:nvSpPr>
        <p:spPr>
          <a:xfrm>
            <a:off x="424261" y="1791653"/>
            <a:ext cx="6723347" cy="980957"/>
          </a:xfrm>
          <a:prstGeom prst="rect">
            <a:avLst/>
          </a:prstGeom>
          <a:noFill/>
        </p:spPr>
        <p:txBody>
          <a:bodyPr wrap="square" lIns="91440" tIns="45720" rIns="91440" bIns="45720" rtlCol="0" anchor="t">
            <a:noAutofit/>
          </a:bodyPr>
          <a:lstStyle/>
          <a:p>
            <a:r>
              <a:rPr lang="en-GB" sz="1200" dirty="0"/>
              <a:t> </a:t>
            </a:r>
            <a:endParaRPr lang="en-GB" sz="1000" dirty="0">
              <a:solidFill>
                <a:srgbClr val="001F60"/>
              </a:solidFill>
              <a:latin typeface="Nunito"/>
              <a:cs typeface="Calibri"/>
            </a:endParaRPr>
          </a:p>
        </p:txBody>
      </p:sp>
      <p:sp>
        <p:nvSpPr>
          <p:cNvPr id="29" name="TextBox 28">
            <a:extLst>
              <a:ext uri="{FF2B5EF4-FFF2-40B4-BE49-F238E27FC236}">
                <a16:creationId xmlns:a16="http://schemas.microsoft.com/office/drawing/2014/main" id="{BAEEA55E-0C7B-25A1-131E-58204C53B2DF}"/>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504329" y="3664883"/>
            <a:ext cx="6525226" cy="2733373"/>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58170756-8424-DC8D-2FC3-F7DADCA63939}"/>
              </a:ext>
            </a:extLst>
          </p:cNvPr>
          <p:cNvSpPr/>
          <p:nvPr/>
        </p:nvSpPr>
        <p:spPr>
          <a:xfrm>
            <a:off x="507785" y="6524441"/>
            <a:ext cx="6525226" cy="2868941"/>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353462" y="1020496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12</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7574B807-C0B7-4D16-27EA-6BF4B4A2F5B2}"/>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7" name="TextBox 6">
            <a:extLst>
              <a:ext uri="{FF2B5EF4-FFF2-40B4-BE49-F238E27FC236}">
                <a16:creationId xmlns:a16="http://schemas.microsoft.com/office/drawing/2014/main" id="{53877476-1DCC-B843-688B-7395DF9D837E}"/>
              </a:ext>
            </a:extLst>
          </p:cNvPr>
          <p:cNvSpPr txBox="1">
            <a:spLocks/>
          </p:cNvSpPr>
          <p:nvPr/>
        </p:nvSpPr>
        <p:spPr>
          <a:xfrm>
            <a:off x="547005" y="3825886"/>
            <a:ext cx="6379530" cy="338554"/>
          </a:xfrm>
          <a:prstGeom prst="rect">
            <a:avLst/>
          </a:prstGeom>
          <a:noFill/>
        </p:spPr>
        <p:txBody>
          <a:bodyPr wrap="square" rtlCol="0">
            <a:normAutofit/>
          </a:bodyPr>
          <a:lstStyle/>
          <a:p>
            <a:r>
              <a:rPr lang="en-US" sz="1600" b="1" dirty="0">
                <a:solidFill>
                  <a:srgbClr val="002060"/>
                </a:solidFill>
                <a:latin typeface="Nunito ExtraBold" pitchFamily="2" charset="77"/>
              </a:rPr>
              <a:t>QUESTION 1</a:t>
            </a:r>
          </a:p>
        </p:txBody>
      </p:sp>
      <p:sp>
        <p:nvSpPr>
          <p:cNvPr id="15" name="TextBox 14">
            <a:extLst>
              <a:ext uri="{FF2B5EF4-FFF2-40B4-BE49-F238E27FC236}">
                <a16:creationId xmlns:a16="http://schemas.microsoft.com/office/drawing/2014/main" id="{659EEB74-7ADF-2731-500B-78DE206DA368}"/>
              </a:ext>
            </a:extLst>
          </p:cNvPr>
          <p:cNvSpPr txBox="1">
            <a:spLocks/>
          </p:cNvSpPr>
          <p:nvPr/>
        </p:nvSpPr>
        <p:spPr>
          <a:xfrm>
            <a:off x="524933" y="6625743"/>
            <a:ext cx="6379530" cy="338554"/>
          </a:xfrm>
          <a:prstGeom prst="rect">
            <a:avLst/>
          </a:prstGeom>
          <a:noFill/>
        </p:spPr>
        <p:txBody>
          <a:bodyPr wrap="square" rtlCol="0">
            <a:normAutofit/>
          </a:bodyPr>
          <a:lstStyle/>
          <a:p>
            <a:r>
              <a:rPr lang="en-US" sz="1600" b="1" dirty="0">
                <a:solidFill>
                  <a:srgbClr val="002060"/>
                </a:solidFill>
                <a:latin typeface="Nunito ExtraBold" pitchFamily="2" charset="77"/>
              </a:rPr>
              <a:t>QUESTION 2</a:t>
            </a:r>
          </a:p>
        </p:txBody>
      </p:sp>
      <p:sp>
        <p:nvSpPr>
          <p:cNvPr id="17" name="TextBox 16">
            <a:extLst>
              <a:ext uri="{FF2B5EF4-FFF2-40B4-BE49-F238E27FC236}">
                <a16:creationId xmlns:a16="http://schemas.microsoft.com/office/drawing/2014/main" id="{462F5D3D-6D05-2D96-5D42-6FC3C5791FE8}"/>
              </a:ext>
            </a:extLst>
          </p:cNvPr>
          <p:cNvSpPr txBox="1"/>
          <p:nvPr/>
        </p:nvSpPr>
        <p:spPr>
          <a:xfrm>
            <a:off x="572862" y="7458168"/>
            <a:ext cx="6479028" cy="424883"/>
          </a:xfrm>
          <a:prstGeom prst="rect">
            <a:avLst/>
          </a:prstGeom>
          <a:noFill/>
        </p:spPr>
        <p:txBody>
          <a:bodyPr wrap="square" lIns="91440" tIns="45720" rIns="91440" bIns="45720" rtlCol="0" anchor="t">
            <a:noAutofit/>
          </a:bodyPr>
          <a:lstStyle/>
          <a:p>
            <a:endParaRPr lang="en-GB" sz="1200" dirty="0">
              <a:solidFill>
                <a:srgbClr val="001F60"/>
              </a:solidFill>
              <a:effectLst/>
              <a:latin typeface="Nunito"/>
              <a:cs typeface="Calibri"/>
            </a:endParaRPr>
          </a:p>
        </p:txBody>
      </p:sp>
      <p:sp>
        <p:nvSpPr>
          <p:cNvPr id="20" name="TextBox 19">
            <a:extLst>
              <a:ext uri="{FF2B5EF4-FFF2-40B4-BE49-F238E27FC236}">
                <a16:creationId xmlns:a16="http://schemas.microsoft.com/office/drawing/2014/main" id="{BB1EBF0D-48C3-46AB-8ECD-8D0D2853C61D}"/>
              </a:ext>
            </a:extLst>
          </p:cNvPr>
          <p:cNvSpPr txBox="1"/>
          <p:nvPr/>
        </p:nvSpPr>
        <p:spPr>
          <a:xfrm>
            <a:off x="596693" y="4164901"/>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1 (Please note, the below are examples and answers may vary) </a:t>
            </a:r>
            <a:endParaRPr lang="en-GB" sz="1200" dirty="0"/>
          </a:p>
        </p:txBody>
      </p:sp>
      <p:sp>
        <p:nvSpPr>
          <p:cNvPr id="22" name="TextBox 21">
            <a:extLst>
              <a:ext uri="{FF2B5EF4-FFF2-40B4-BE49-F238E27FC236}">
                <a16:creationId xmlns:a16="http://schemas.microsoft.com/office/drawing/2014/main" id="{3E073C2B-E901-4C44-96C0-8DAC779F50AC}"/>
              </a:ext>
            </a:extLst>
          </p:cNvPr>
          <p:cNvSpPr txBox="1"/>
          <p:nvPr/>
        </p:nvSpPr>
        <p:spPr>
          <a:xfrm>
            <a:off x="555620" y="6965220"/>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2 (Please note, the below are examples and answers may vary) </a:t>
            </a:r>
            <a:endParaRPr lang="en-GB" sz="1200" dirty="0"/>
          </a:p>
        </p:txBody>
      </p:sp>
      <p:sp>
        <p:nvSpPr>
          <p:cNvPr id="4" name="TextBox 3">
            <a:extLst>
              <a:ext uri="{FF2B5EF4-FFF2-40B4-BE49-F238E27FC236}">
                <a16:creationId xmlns:a16="http://schemas.microsoft.com/office/drawing/2014/main" id="{DE677F64-F902-88D7-149F-DF2AA2106CC7}"/>
              </a:ext>
            </a:extLst>
          </p:cNvPr>
          <p:cNvSpPr txBox="1"/>
          <p:nvPr/>
        </p:nvSpPr>
        <p:spPr>
          <a:xfrm>
            <a:off x="572862" y="4543808"/>
            <a:ext cx="6479028" cy="338554"/>
          </a:xfrm>
          <a:prstGeom prst="rect">
            <a:avLst/>
          </a:prstGeom>
          <a:noFill/>
        </p:spPr>
        <p:txBody>
          <a:bodyPr wrap="square" lIns="91440" tIns="45720" rIns="91440" bIns="45720" rtlCol="0" anchor="t">
            <a:noAutofit/>
          </a:bodyPr>
          <a:lstStyle/>
          <a:p>
            <a:r>
              <a:rPr lang="en-GB" sz="1200" dirty="0">
                <a:solidFill>
                  <a:schemeClr val="accent1">
                    <a:lumMod val="50000"/>
                  </a:schemeClr>
                </a:solidFill>
                <a:latin typeface="Nunito" pitchFamily="2" charset="0"/>
                <a:ea typeface="Calibri"/>
                <a:cs typeface="Calibri"/>
              </a:rPr>
              <a:t>Please summarise your understanding of the word ‘Transition’ </a:t>
            </a:r>
          </a:p>
        </p:txBody>
      </p:sp>
      <p:sp>
        <p:nvSpPr>
          <p:cNvPr id="6" name="TextBox 5">
            <a:extLst>
              <a:ext uri="{FF2B5EF4-FFF2-40B4-BE49-F238E27FC236}">
                <a16:creationId xmlns:a16="http://schemas.microsoft.com/office/drawing/2014/main" id="{D8CC53AC-C6A9-B0DF-3693-D999DB7C0FAA}"/>
              </a:ext>
            </a:extLst>
          </p:cNvPr>
          <p:cNvSpPr txBox="1"/>
          <p:nvPr/>
        </p:nvSpPr>
        <p:spPr>
          <a:xfrm>
            <a:off x="572862" y="7350177"/>
            <a:ext cx="6479028" cy="424883"/>
          </a:xfrm>
          <a:prstGeom prst="rect">
            <a:avLst/>
          </a:prstGeom>
          <a:noFill/>
        </p:spPr>
        <p:txBody>
          <a:bodyPr wrap="square" lIns="91440" tIns="45720" rIns="91440" bIns="45720" rtlCol="0" anchor="t">
            <a:noAutofit/>
          </a:bodyPr>
          <a:lstStyle/>
          <a:p>
            <a:r>
              <a:rPr lang="en-GB" sz="1200">
                <a:solidFill>
                  <a:srgbClr val="001F60"/>
                </a:solidFill>
                <a:effectLst/>
                <a:latin typeface="Nunito"/>
                <a:cs typeface="Calibri"/>
              </a:rPr>
              <a:t>Why is it important to acknowledge and provide support for children through smaller transitions?</a:t>
            </a:r>
            <a:endParaRPr lang="en-GB" sz="1200" dirty="0">
              <a:solidFill>
                <a:srgbClr val="001F60"/>
              </a:solidFill>
              <a:effectLst/>
              <a:latin typeface="Nunito"/>
              <a:cs typeface="Calibri"/>
            </a:endParaRPr>
          </a:p>
        </p:txBody>
      </p:sp>
      <p:sp>
        <p:nvSpPr>
          <p:cNvPr id="9" name="TextBox 8">
            <a:extLst>
              <a:ext uri="{FF2B5EF4-FFF2-40B4-BE49-F238E27FC236}">
                <a16:creationId xmlns:a16="http://schemas.microsoft.com/office/drawing/2014/main" id="{19AF0580-88ED-D176-02EA-8A47F0B59694}"/>
              </a:ext>
            </a:extLst>
          </p:cNvPr>
          <p:cNvSpPr txBox="1"/>
          <p:nvPr/>
        </p:nvSpPr>
        <p:spPr>
          <a:xfrm>
            <a:off x="596692" y="4941918"/>
            <a:ext cx="6150471" cy="1107996"/>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GB" sz="1200" dirty="0"/>
              <a:t>Changes children go through which can vary from changes in nursery such as moving rooms, going outside, changing clothes. The range of transitions is vast as any, and all change can be classed as a transition and can affect children in various ways. They may require support through transitioning whether it be from one activity to another or a change of circumstances at home or in the setting</a:t>
            </a:r>
            <a:r>
              <a:rPr lang="en-GB" dirty="0"/>
              <a:t>. </a:t>
            </a:r>
          </a:p>
        </p:txBody>
      </p:sp>
      <p:sp>
        <p:nvSpPr>
          <p:cNvPr id="12" name="TextBox 11">
            <a:extLst>
              <a:ext uri="{FF2B5EF4-FFF2-40B4-BE49-F238E27FC236}">
                <a16:creationId xmlns:a16="http://schemas.microsoft.com/office/drawing/2014/main" id="{A329C8CE-865B-105F-5F64-DDF29B13DA13}"/>
              </a:ext>
            </a:extLst>
          </p:cNvPr>
          <p:cNvSpPr txBox="1"/>
          <p:nvPr/>
        </p:nvSpPr>
        <p:spPr>
          <a:xfrm>
            <a:off x="488906" y="8053799"/>
            <a:ext cx="6222230" cy="830997"/>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GB" sz="1200" dirty="0"/>
              <a:t>Often transitions start small such as nappy changes or getting ready to go outside. It's important to provide support through these smaller transitions with careful thought about how to manage these as a blueprint that lays the foundations for how children then manage the larger transitions such as starting school. </a:t>
            </a:r>
          </a:p>
        </p:txBody>
      </p:sp>
    </p:spTree>
    <p:extLst>
      <p:ext uri="{BB962C8B-B14F-4D97-AF65-F5344CB8AC3E}">
        <p14:creationId xmlns:p14="http://schemas.microsoft.com/office/powerpoint/2010/main" val="1313482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41209" y="1450260"/>
            <a:ext cx="3617208" cy="338554"/>
          </a:xfrm>
          <a:prstGeom prst="rect">
            <a:avLst/>
          </a:prstGeom>
          <a:noFill/>
        </p:spPr>
        <p:txBody>
          <a:bodyPr wrap="square" lIns="91440" tIns="45720" rIns="91440" bIns="45720" rtlCol="0" anchor="t">
            <a:normAutofit fontScale="92500"/>
          </a:bodyPr>
          <a:lstStyle/>
          <a:p>
            <a:r>
              <a:rPr lang="en-US" sz="1600">
                <a:solidFill>
                  <a:srgbClr val="002060"/>
                </a:solidFill>
                <a:latin typeface="Nunito"/>
              </a:rPr>
              <a:t>MODULE 1 ASSESSMENT CONTINUED</a:t>
            </a:r>
          </a:p>
        </p:txBody>
      </p:sp>
      <p:sp>
        <p:nvSpPr>
          <p:cNvPr id="32" name="Rounded Rectangle 31">
            <a:extLst>
              <a:ext uri="{FF2B5EF4-FFF2-40B4-BE49-F238E27FC236}">
                <a16:creationId xmlns:a16="http://schemas.microsoft.com/office/drawing/2014/main" id="{89A6249C-FF83-DD9D-F285-EC9F85EE5A3D}"/>
              </a:ext>
            </a:extLst>
          </p:cNvPr>
          <p:cNvSpPr/>
          <p:nvPr/>
        </p:nvSpPr>
        <p:spPr>
          <a:xfrm>
            <a:off x="459523" y="1738239"/>
            <a:ext cx="6529366" cy="2196545"/>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325319" y="1020496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13</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10" name="Rounded Rectangle 5">
            <a:extLst>
              <a:ext uri="{FF2B5EF4-FFF2-40B4-BE49-F238E27FC236}">
                <a16:creationId xmlns:a16="http://schemas.microsoft.com/office/drawing/2014/main" id="{10C26577-79BF-60BF-2665-A4BA147A688C}"/>
              </a:ext>
            </a:extLst>
          </p:cNvPr>
          <p:cNvSpPr/>
          <p:nvPr/>
        </p:nvSpPr>
        <p:spPr>
          <a:xfrm>
            <a:off x="437772" y="7384978"/>
            <a:ext cx="6512192" cy="2637969"/>
          </a:xfrm>
          <a:prstGeom prst="roundRect">
            <a:avLst>
              <a:gd name="adj" fmla="val 4740"/>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15" name="TextBox 14">
            <a:extLst>
              <a:ext uri="{FF2B5EF4-FFF2-40B4-BE49-F238E27FC236}">
                <a16:creationId xmlns:a16="http://schemas.microsoft.com/office/drawing/2014/main" id="{E1E52864-8E63-E8B1-185E-ACA9B441C30D}"/>
              </a:ext>
            </a:extLst>
          </p:cNvPr>
          <p:cNvSpPr txBox="1">
            <a:spLocks/>
          </p:cNvSpPr>
          <p:nvPr/>
        </p:nvSpPr>
        <p:spPr>
          <a:xfrm>
            <a:off x="517318" y="1797517"/>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3</a:t>
            </a:r>
            <a:endParaRPr lang="en-US" sz="1600" b="1" dirty="0">
              <a:solidFill>
                <a:srgbClr val="002060"/>
              </a:solidFill>
              <a:latin typeface="Nunito ExtraBold" pitchFamily="2" charset="77"/>
            </a:endParaRPr>
          </a:p>
        </p:txBody>
      </p:sp>
      <p:sp>
        <p:nvSpPr>
          <p:cNvPr id="28" name="Rounded Rectangle 36">
            <a:extLst>
              <a:ext uri="{FF2B5EF4-FFF2-40B4-BE49-F238E27FC236}">
                <a16:creationId xmlns:a16="http://schemas.microsoft.com/office/drawing/2014/main" id="{E3EB86D4-67F6-02D4-27EF-255BD24B8F7E}"/>
              </a:ext>
            </a:extLst>
          </p:cNvPr>
          <p:cNvSpPr/>
          <p:nvPr/>
        </p:nvSpPr>
        <p:spPr>
          <a:xfrm>
            <a:off x="466095" y="4046638"/>
            <a:ext cx="6512193" cy="3206907"/>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558FB09D-E181-DC97-4A32-72D30D80EB16}"/>
              </a:ext>
            </a:extLst>
          </p:cNvPr>
          <p:cNvSpPr txBox="1">
            <a:spLocks/>
          </p:cNvSpPr>
          <p:nvPr/>
        </p:nvSpPr>
        <p:spPr>
          <a:xfrm>
            <a:off x="395125" y="7443524"/>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5</a:t>
            </a:r>
            <a:endParaRPr lang="en-US" sz="1600" b="1" dirty="0">
              <a:solidFill>
                <a:srgbClr val="002060"/>
              </a:solidFill>
              <a:latin typeface="Nunito ExtraBold" pitchFamily="2" charset="77"/>
            </a:endParaRPr>
          </a:p>
        </p:txBody>
      </p:sp>
      <p:sp>
        <p:nvSpPr>
          <p:cNvPr id="44" name="TextBox 1">
            <a:extLst>
              <a:ext uri="{FF2B5EF4-FFF2-40B4-BE49-F238E27FC236}">
                <a16:creationId xmlns:a16="http://schemas.microsoft.com/office/drawing/2014/main" id="{FD519338-4621-04E0-416A-C656C6B8AF32}"/>
              </a:ext>
            </a:extLst>
          </p:cNvPr>
          <p:cNvSpPr txBox="1">
            <a:spLocks/>
          </p:cNvSpPr>
          <p:nvPr/>
        </p:nvSpPr>
        <p:spPr>
          <a:xfrm>
            <a:off x="486715" y="4139385"/>
            <a:ext cx="6379530" cy="338554"/>
          </a:xfrm>
          <a:prstGeom prst="rect">
            <a:avLst/>
          </a:prstGeom>
          <a:noFill/>
        </p:spPr>
        <p:txBody>
          <a:bodyPr wrap="square" lIns="91440" tIns="45720" rIns="91440" bIns="45720" rtlCol="0" anchor="t">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600" b="1" dirty="0">
                <a:solidFill>
                  <a:srgbClr val="002060"/>
                </a:solidFill>
                <a:latin typeface="Nunito ExtraBold"/>
              </a:rPr>
              <a:t>QUESTION 4</a:t>
            </a:r>
            <a:endParaRPr lang="en-US" sz="1600" b="1" dirty="0">
              <a:solidFill>
                <a:srgbClr val="002060"/>
              </a:solidFill>
              <a:latin typeface="Nunito ExtraBold" pitchFamily="2" charset="77"/>
            </a:endParaRPr>
          </a:p>
        </p:txBody>
      </p:sp>
      <p:sp>
        <p:nvSpPr>
          <p:cNvPr id="52" name="TextBox 51">
            <a:extLst>
              <a:ext uri="{FF2B5EF4-FFF2-40B4-BE49-F238E27FC236}">
                <a16:creationId xmlns:a16="http://schemas.microsoft.com/office/drawing/2014/main" id="{1A77AF21-B7F6-B04E-FB8F-DEFEE1109A0D}"/>
              </a:ext>
            </a:extLst>
          </p:cNvPr>
          <p:cNvSpPr txBox="1"/>
          <p:nvPr/>
        </p:nvSpPr>
        <p:spPr>
          <a:xfrm>
            <a:off x="507201" y="4470486"/>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4 (Please note, the below are examples and answers may vary) </a:t>
            </a:r>
            <a:endParaRPr lang="en-GB" sz="1200" dirty="0"/>
          </a:p>
        </p:txBody>
      </p:sp>
      <p:sp>
        <p:nvSpPr>
          <p:cNvPr id="54" name="TextBox 53">
            <a:extLst>
              <a:ext uri="{FF2B5EF4-FFF2-40B4-BE49-F238E27FC236}">
                <a16:creationId xmlns:a16="http://schemas.microsoft.com/office/drawing/2014/main" id="{C95455AA-8465-61AA-2947-58B367EFCE66}"/>
              </a:ext>
            </a:extLst>
          </p:cNvPr>
          <p:cNvSpPr txBox="1"/>
          <p:nvPr/>
        </p:nvSpPr>
        <p:spPr>
          <a:xfrm>
            <a:off x="528575" y="2094215"/>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3 (Please note, the below are examples and answers may vary) </a:t>
            </a:r>
            <a:endParaRPr lang="en-GB" sz="1200" dirty="0"/>
          </a:p>
        </p:txBody>
      </p:sp>
      <p:sp>
        <p:nvSpPr>
          <p:cNvPr id="56" name="TextBox 55">
            <a:extLst>
              <a:ext uri="{FF2B5EF4-FFF2-40B4-BE49-F238E27FC236}">
                <a16:creationId xmlns:a16="http://schemas.microsoft.com/office/drawing/2014/main" id="{334B86C1-6167-3C72-13A8-05C9E76AD119}"/>
              </a:ext>
            </a:extLst>
          </p:cNvPr>
          <p:cNvSpPr txBox="1"/>
          <p:nvPr/>
        </p:nvSpPr>
        <p:spPr>
          <a:xfrm>
            <a:off x="437772" y="7730636"/>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5 (Please note, the below are examples and answers may vary) </a:t>
            </a:r>
            <a:endParaRPr lang="en-GB" sz="1200" dirty="0"/>
          </a:p>
        </p:txBody>
      </p:sp>
      <p:sp>
        <p:nvSpPr>
          <p:cNvPr id="4" name="TextBox 3">
            <a:extLst>
              <a:ext uri="{FF2B5EF4-FFF2-40B4-BE49-F238E27FC236}">
                <a16:creationId xmlns:a16="http://schemas.microsoft.com/office/drawing/2014/main" id="{9FA790F0-1E75-96F8-CB03-2F72FAA6B72A}"/>
              </a:ext>
            </a:extLst>
          </p:cNvPr>
          <p:cNvSpPr txBox="1"/>
          <p:nvPr/>
        </p:nvSpPr>
        <p:spPr>
          <a:xfrm>
            <a:off x="507201" y="2453143"/>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chemeClr val="accent1">
                    <a:lumMod val="50000"/>
                  </a:schemeClr>
                </a:solidFill>
                <a:latin typeface="Nunito"/>
                <a:ea typeface="Calibri"/>
                <a:cs typeface="Calibri"/>
              </a:rPr>
              <a:t>In the podcast episode Horizontal and Vertical transitions were discussed. Could you please define the difference between these? </a:t>
            </a:r>
            <a:endParaRPr lang="en-US" sz="1200" dirty="0">
              <a:solidFill>
                <a:schemeClr val="accent1">
                  <a:lumMod val="50000"/>
                </a:schemeClr>
              </a:solidFill>
              <a:latin typeface="Nunito" pitchFamily="2" charset="0"/>
              <a:ea typeface="Calibri"/>
              <a:cs typeface="Calibri"/>
            </a:endParaRPr>
          </a:p>
        </p:txBody>
      </p:sp>
      <p:sp>
        <p:nvSpPr>
          <p:cNvPr id="5" name="TextBox 4">
            <a:extLst>
              <a:ext uri="{FF2B5EF4-FFF2-40B4-BE49-F238E27FC236}">
                <a16:creationId xmlns:a16="http://schemas.microsoft.com/office/drawing/2014/main" id="{CE6BFC11-E29E-B726-571F-BA56431E155E}"/>
              </a:ext>
            </a:extLst>
          </p:cNvPr>
          <p:cNvSpPr txBox="1"/>
          <p:nvPr/>
        </p:nvSpPr>
        <p:spPr>
          <a:xfrm>
            <a:off x="524933" y="4796311"/>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chemeClr val="accent1">
                    <a:lumMod val="50000"/>
                  </a:schemeClr>
                </a:solidFill>
                <a:latin typeface="Nunito"/>
                <a:ea typeface="Calibri"/>
                <a:cs typeface="Calibri"/>
              </a:rPr>
              <a:t>Why is parent/educator communication so important, and why should an appropriate handover be in place? </a:t>
            </a:r>
            <a:endParaRPr lang="en-US" sz="1200" dirty="0">
              <a:solidFill>
                <a:schemeClr val="accent1">
                  <a:lumMod val="50000"/>
                </a:schemeClr>
              </a:solidFill>
              <a:latin typeface="Nunito" pitchFamily="2" charset="0"/>
              <a:ea typeface="Calibri"/>
              <a:cs typeface="Calibri"/>
            </a:endParaRPr>
          </a:p>
        </p:txBody>
      </p:sp>
      <p:sp>
        <p:nvSpPr>
          <p:cNvPr id="12" name="TextBox 11">
            <a:extLst>
              <a:ext uri="{FF2B5EF4-FFF2-40B4-BE49-F238E27FC236}">
                <a16:creationId xmlns:a16="http://schemas.microsoft.com/office/drawing/2014/main" id="{245C5A8F-A77F-2F99-28E9-D12A05ADAE31}"/>
              </a:ext>
            </a:extLst>
          </p:cNvPr>
          <p:cNvSpPr txBox="1"/>
          <p:nvPr/>
        </p:nvSpPr>
        <p:spPr>
          <a:xfrm>
            <a:off x="507201" y="8876867"/>
            <a:ext cx="6522265" cy="839239"/>
          </a:xfrm>
          <a:prstGeom prst="rect">
            <a:avLst/>
          </a:prstGeom>
          <a:noFill/>
        </p:spPr>
        <p:txBody>
          <a:bodyPr wrap="square" lIns="91440" tIns="45720" rIns="91440" bIns="45720" rtlCol="0" anchor="t">
            <a:noAutofit/>
          </a:bodyPr>
          <a:lstStyle/>
          <a:p>
            <a:pPr marL="171450" indent="-171450">
              <a:lnSpc>
                <a:spcPct val="107000"/>
              </a:lnSpc>
              <a:spcAft>
                <a:spcPts val="800"/>
              </a:spcAft>
              <a:buFont typeface="Arial" panose="020B0604020202020204" pitchFamily="34" charset="0"/>
              <a:buChar char="•"/>
            </a:pPr>
            <a:r>
              <a:rPr lang="en-GB" sz="1200" dirty="0">
                <a:ea typeface="Calibri"/>
                <a:cs typeface="Calibri"/>
              </a:rPr>
              <a:t>An open dialogue, giving children notifications and communication on the upcoming transition. </a:t>
            </a:r>
          </a:p>
          <a:p>
            <a:pPr marL="171450" indent="-171450">
              <a:lnSpc>
                <a:spcPct val="107000"/>
              </a:lnSpc>
              <a:spcAft>
                <a:spcPts val="800"/>
              </a:spcAft>
              <a:buFont typeface="Arial" panose="020B0604020202020204" pitchFamily="34" charset="0"/>
              <a:buChar char="•"/>
            </a:pPr>
            <a:r>
              <a:rPr lang="en-GB" sz="1200" dirty="0">
                <a:ea typeface="Calibri"/>
                <a:cs typeface="Calibri"/>
              </a:rPr>
              <a:t>Laminated visual timetables as cues that children can be directed to. </a:t>
            </a:r>
          </a:p>
          <a:p>
            <a:pPr marL="171450" indent="-171450">
              <a:lnSpc>
                <a:spcPct val="107000"/>
              </a:lnSpc>
              <a:spcAft>
                <a:spcPts val="800"/>
              </a:spcAft>
              <a:buFont typeface="Arial" panose="020B0604020202020204" pitchFamily="34" charset="0"/>
              <a:buChar char="•"/>
            </a:pPr>
            <a:r>
              <a:rPr lang="en-GB" sz="1200" dirty="0">
                <a:ea typeface="Calibri"/>
                <a:cs typeface="Calibri"/>
              </a:rPr>
              <a:t>Using a timer alongside communication of the upcoming transition.</a:t>
            </a:r>
          </a:p>
        </p:txBody>
      </p:sp>
      <p:sp>
        <p:nvSpPr>
          <p:cNvPr id="13" name="TextBox 12">
            <a:extLst>
              <a:ext uri="{FF2B5EF4-FFF2-40B4-BE49-F238E27FC236}">
                <a16:creationId xmlns:a16="http://schemas.microsoft.com/office/drawing/2014/main" id="{9532405E-F753-D13B-F79A-3973CD90B781}"/>
              </a:ext>
            </a:extLst>
          </p:cNvPr>
          <p:cNvSpPr txBox="1"/>
          <p:nvPr/>
        </p:nvSpPr>
        <p:spPr>
          <a:xfrm>
            <a:off x="443482" y="7994124"/>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a:solidFill>
                  <a:schemeClr val="accent1">
                    <a:lumMod val="50000"/>
                  </a:schemeClr>
                </a:solidFill>
                <a:latin typeface="Nunito" pitchFamily="2" charset="0"/>
                <a:ea typeface="Calibri"/>
                <a:cs typeface="Calibri"/>
              </a:rPr>
              <a:t>Encouraging children to move between activities and/or schedules throughout the day can be challenging, especially when the children are fully engaged in free play. Could you please suggest techniques and/or ideas to prepare children to transition with ease? </a:t>
            </a:r>
            <a:endParaRPr lang="en-US" sz="1200" dirty="0">
              <a:solidFill>
                <a:schemeClr val="accent1">
                  <a:lumMod val="50000"/>
                </a:schemeClr>
              </a:solidFill>
              <a:latin typeface="Nunito" pitchFamily="2" charset="0"/>
              <a:ea typeface="Calibri"/>
              <a:cs typeface="Calibri"/>
            </a:endParaRPr>
          </a:p>
        </p:txBody>
      </p:sp>
      <p:sp>
        <p:nvSpPr>
          <p:cNvPr id="9" name="TextBox 8">
            <a:extLst>
              <a:ext uri="{FF2B5EF4-FFF2-40B4-BE49-F238E27FC236}">
                <a16:creationId xmlns:a16="http://schemas.microsoft.com/office/drawing/2014/main" id="{61D6130C-13E9-96F7-D1B0-DCCB31222E87}"/>
              </a:ext>
            </a:extLst>
          </p:cNvPr>
          <p:cNvSpPr txBox="1"/>
          <p:nvPr/>
        </p:nvSpPr>
        <p:spPr>
          <a:xfrm>
            <a:off x="568747" y="3012494"/>
            <a:ext cx="6205908" cy="646331"/>
          </a:xfrm>
          <a:prstGeom prst="rect">
            <a:avLst/>
          </a:prstGeom>
          <a:noFill/>
        </p:spPr>
        <p:txBody>
          <a:bodyPr wrap="square">
            <a:spAutoFit/>
          </a:bodyPr>
          <a:lstStyle/>
          <a:p>
            <a:pPr marL="285750" indent="-285750">
              <a:buFont typeface="Arial" panose="020B0604020202020204" pitchFamily="34" charset="0"/>
              <a:buChar char="•"/>
            </a:pPr>
            <a:r>
              <a:rPr lang="en-GB" sz="1200" dirty="0"/>
              <a:t>Horizontal transitions are the little changes that happen throughout the day.</a:t>
            </a:r>
          </a:p>
          <a:p>
            <a:pPr marL="285750" indent="-285750">
              <a:buFont typeface="Arial" panose="020B0604020202020204" pitchFamily="34" charset="0"/>
              <a:buChar char="•"/>
            </a:pPr>
            <a:r>
              <a:rPr lang="en-GB" sz="1200" dirty="0"/>
              <a:t>Vertical transitions are larger changes such as moving up rooms and moving forward to school. </a:t>
            </a:r>
          </a:p>
        </p:txBody>
      </p:sp>
      <p:sp>
        <p:nvSpPr>
          <p:cNvPr id="16" name="TextBox 15">
            <a:extLst>
              <a:ext uri="{FF2B5EF4-FFF2-40B4-BE49-F238E27FC236}">
                <a16:creationId xmlns:a16="http://schemas.microsoft.com/office/drawing/2014/main" id="{4AC45A4C-5DB9-9751-2AA8-8B5BAFDF51DC}"/>
              </a:ext>
            </a:extLst>
          </p:cNvPr>
          <p:cNvSpPr txBox="1"/>
          <p:nvPr/>
        </p:nvSpPr>
        <p:spPr>
          <a:xfrm>
            <a:off x="471955" y="5355136"/>
            <a:ext cx="6478009" cy="1754326"/>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Taking the time to communicate and getting to know your key children is vital. This awareness then empowers educators to know and preplan how much support individual children may require through transitions. </a:t>
            </a:r>
          </a:p>
          <a:p>
            <a:pPr marL="171450" indent="-171450">
              <a:buFont typeface="Arial" panose="020B0604020202020204" pitchFamily="34" charset="0"/>
              <a:buChar char="•"/>
            </a:pPr>
            <a:r>
              <a:rPr lang="en-GB" sz="1200" dirty="0"/>
              <a:t>Handovers are key, as you can find out information that will determine the approach you may need to use: has the child had breakfast, did they sleep, how was the journey to nursery etc. Emotional regulation can be affected by multiple reasons such as these. Being knowledgeable of your key children, taking the time to communicate with parents, and conduct official handovers, then enables you as an educator to provide support when necessary and adapt approaches and/or communication based on the information gained during the parent communication/handover. </a:t>
            </a:r>
          </a:p>
        </p:txBody>
      </p:sp>
    </p:spTree>
    <p:extLst>
      <p:ext uri="{BB962C8B-B14F-4D97-AF65-F5344CB8AC3E}">
        <p14:creationId xmlns:p14="http://schemas.microsoft.com/office/powerpoint/2010/main" val="2678004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365778"/>
            <a:ext cx="3617208" cy="338554"/>
          </a:xfrm>
          <a:prstGeom prst="rect">
            <a:avLst/>
          </a:prstGeom>
          <a:noFill/>
        </p:spPr>
        <p:txBody>
          <a:bodyPr wrap="square" lIns="91440" tIns="45720" rIns="91440" bIns="45720" rtlCol="0" anchor="t">
            <a:normAutofit/>
          </a:bodyPr>
          <a:lstStyle/>
          <a:p>
            <a:r>
              <a:rPr lang="en-US" sz="1600">
                <a:solidFill>
                  <a:srgbClr val="002060"/>
                </a:solidFill>
                <a:latin typeface="Nunito"/>
              </a:rPr>
              <a:t>MODULE 2 ASSESSMENT </a:t>
            </a:r>
          </a:p>
        </p:txBody>
      </p:sp>
      <p:sp>
        <p:nvSpPr>
          <p:cNvPr id="32" name="Rounded Rectangle 31">
            <a:extLst>
              <a:ext uri="{FF2B5EF4-FFF2-40B4-BE49-F238E27FC236}">
                <a16:creationId xmlns:a16="http://schemas.microsoft.com/office/drawing/2014/main" id="{89A6249C-FF83-DD9D-F285-EC9F85EE5A3D}"/>
              </a:ext>
            </a:extLst>
          </p:cNvPr>
          <p:cNvSpPr/>
          <p:nvPr/>
        </p:nvSpPr>
        <p:spPr>
          <a:xfrm>
            <a:off x="433111" y="1784853"/>
            <a:ext cx="6516333" cy="4217200"/>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297176" y="10219041"/>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14</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14" name="TextBox 13">
            <a:extLst>
              <a:ext uri="{FF2B5EF4-FFF2-40B4-BE49-F238E27FC236}">
                <a16:creationId xmlns:a16="http://schemas.microsoft.com/office/drawing/2014/main" id="{1F4EDBFD-1CCF-A122-A81C-E1DB4F2182AB}"/>
              </a:ext>
            </a:extLst>
          </p:cNvPr>
          <p:cNvSpPr txBox="1">
            <a:spLocks/>
          </p:cNvSpPr>
          <p:nvPr/>
        </p:nvSpPr>
        <p:spPr>
          <a:xfrm>
            <a:off x="519974" y="1872080"/>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1</a:t>
            </a:r>
            <a:endParaRPr lang="en-US" sz="1600" b="1">
              <a:solidFill>
                <a:srgbClr val="002060"/>
              </a:solidFill>
              <a:latin typeface="Nunito ExtraBold" pitchFamily="2" charset="77"/>
            </a:endParaRPr>
          </a:p>
        </p:txBody>
      </p:sp>
      <p:sp>
        <p:nvSpPr>
          <p:cNvPr id="16" name="TextBox 15">
            <a:extLst>
              <a:ext uri="{FF2B5EF4-FFF2-40B4-BE49-F238E27FC236}">
                <a16:creationId xmlns:a16="http://schemas.microsoft.com/office/drawing/2014/main" id="{E5A87106-EBBF-AB26-6E0F-E8F1A7FFC539}"/>
              </a:ext>
            </a:extLst>
          </p:cNvPr>
          <p:cNvSpPr txBox="1"/>
          <p:nvPr/>
        </p:nvSpPr>
        <p:spPr>
          <a:xfrm>
            <a:off x="509199" y="2629860"/>
            <a:ext cx="6452962" cy="411845"/>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rgbClr val="001F60"/>
                </a:solidFill>
                <a:effectLst/>
                <a:latin typeface="Nunito"/>
                <a:ea typeface="Calibri"/>
                <a:cs typeface="Times New Roman"/>
              </a:rPr>
              <a:t>Establishing relationships with families is vital</a:t>
            </a:r>
            <a:r>
              <a:rPr lang="en-GB" sz="1200" dirty="0">
                <a:solidFill>
                  <a:srgbClr val="001F60"/>
                </a:solidFill>
                <a:latin typeface="Nunito"/>
                <a:ea typeface="Calibri"/>
                <a:cs typeface="Times New Roman"/>
              </a:rPr>
              <a:t>. Could </a:t>
            </a:r>
            <a:r>
              <a:rPr lang="en-GB" sz="1200" dirty="0">
                <a:solidFill>
                  <a:srgbClr val="001F60"/>
                </a:solidFill>
                <a:effectLst/>
                <a:latin typeface="Nunito"/>
                <a:ea typeface="Calibri"/>
                <a:cs typeface="Times New Roman"/>
              </a:rPr>
              <a:t>you please list why taking the time to build trust and communication with families is important</a:t>
            </a:r>
            <a:r>
              <a:rPr lang="en-GB" sz="1200" dirty="0">
                <a:solidFill>
                  <a:srgbClr val="001F60"/>
                </a:solidFill>
                <a:latin typeface="Nunito"/>
                <a:ea typeface="Calibri"/>
                <a:cs typeface="Times New Roman"/>
              </a:rPr>
              <a:t>,</a:t>
            </a:r>
            <a:r>
              <a:rPr lang="en-GB" sz="1200" dirty="0">
                <a:solidFill>
                  <a:srgbClr val="001F60"/>
                </a:solidFill>
                <a:effectLst/>
                <a:latin typeface="Nunito"/>
                <a:ea typeface="Calibri"/>
                <a:cs typeface="Times New Roman"/>
              </a:rPr>
              <a:t> and how this can support the child whilst in the setting?</a:t>
            </a:r>
            <a:r>
              <a:rPr lang="en-GB" sz="1200" dirty="0">
                <a:solidFill>
                  <a:srgbClr val="001F60"/>
                </a:solidFill>
                <a:latin typeface="Nunito"/>
                <a:ea typeface="Calibri"/>
                <a:cs typeface="Times New Roman"/>
              </a:rPr>
              <a:t> </a:t>
            </a:r>
            <a:endParaRPr lang="en-GB" sz="1200" dirty="0">
              <a:solidFill>
                <a:srgbClr val="001F60"/>
              </a:solidFill>
              <a:effectLst/>
              <a:latin typeface="Nunito"/>
              <a:ea typeface="Calibri"/>
              <a:cs typeface="Times New Roman"/>
            </a:endParaRPr>
          </a:p>
        </p:txBody>
      </p:sp>
      <p:sp>
        <p:nvSpPr>
          <p:cNvPr id="20" name="TextBox 19">
            <a:extLst>
              <a:ext uri="{FF2B5EF4-FFF2-40B4-BE49-F238E27FC236}">
                <a16:creationId xmlns:a16="http://schemas.microsoft.com/office/drawing/2014/main" id="{3A9BD58A-663C-FBC8-EA06-9069A1763037}"/>
              </a:ext>
            </a:extLst>
          </p:cNvPr>
          <p:cNvSpPr txBox="1"/>
          <p:nvPr/>
        </p:nvSpPr>
        <p:spPr>
          <a:xfrm>
            <a:off x="491413" y="7038696"/>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rgbClr val="001F60"/>
                </a:solidFill>
                <a:latin typeface="Nunito"/>
                <a:ea typeface="Calibri"/>
                <a:cs typeface="Calibri"/>
              </a:rPr>
              <a:t>Why for children is it important to label emotions and have an open dialogue surrounding them?</a:t>
            </a:r>
          </a:p>
        </p:txBody>
      </p:sp>
      <p:sp>
        <p:nvSpPr>
          <p:cNvPr id="22" name="TextBox 21">
            <a:extLst>
              <a:ext uri="{FF2B5EF4-FFF2-40B4-BE49-F238E27FC236}">
                <a16:creationId xmlns:a16="http://schemas.microsoft.com/office/drawing/2014/main" id="{6486D4D4-A443-26AC-D179-C1B1698ACE7F}"/>
              </a:ext>
            </a:extLst>
          </p:cNvPr>
          <p:cNvSpPr txBox="1">
            <a:spLocks/>
          </p:cNvSpPr>
          <p:nvPr/>
        </p:nvSpPr>
        <p:spPr>
          <a:xfrm>
            <a:off x="451070" y="6335183"/>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2</a:t>
            </a:r>
            <a:endParaRPr lang="en-US" sz="1600" b="1" dirty="0">
              <a:solidFill>
                <a:srgbClr val="002060"/>
              </a:solidFill>
              <a:latin typeface="Nunito ExtraBold" pitchFamily="2" charset="77"/>
            </a:endParaRPr>
          </a:p>
        </p:txBody>
      </p:sp>
      <p:sp>
        <p:nvSpPr>
          <p:cNvPr id="24" name="Rounded Rectangle 36">
            <a:extLst>
              <a:ext uri="{FF2B5EF4-FFF2-40B4-BE49-F238E27FC236}">
                <a16:creationId xmlns:a16="http://schemas.microsoft.com/office/drawing/2014/main" id="{03709BA1-5AA2-0DDB-9866-0D185E46A9AC}"/>
              </a:ext>
            </a:extLst>
          </p:cNvPr>
          <p:cNvSpPr/>
          <p:nvPr/>
        </p:nvSpPr>
        <p:spPr>
          <a:xfrm>
            <a:off x="447675" y="6235908"/>
            <a:ext cx="6525226" cy="3090127"/>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D652800C-0C22-FF51-31A3-978A89023E46}"/>
              </a:ext>
            </a:extLst>
          </p:cNvPr>
          <p:cNvSpPr txBox="1"/>
          <p:nvPr/>
        </p:nvSpPr>
        <p:spPr>
          <a:xfrm>
            <a:off x="501445" y="2249568"/>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1 (Please note, the below are examples and answers may vary) </a:t>
            </a:r>
            <a:endParaRPr lang="en-GB" sz="1200" dirty="0"/>
          </a:p>
        </p:txBody>
      </p:sp>
      <p:sp>
        <p:nvSpPr>
          <p:cNvPr id="47" name="TextBox 46">
            <a:extLst>
              <a:ext uri="{FF2B5EF4-FFF2-40B4-BE49-F238E27FC236}">
                <a16:creationId xmlns:a16="http://schemas.microsoft.com/office/drawing/2014/main" id="{22DF7DA8-B3C6-01D0-5F57-36ECB896BD4D}"/>
              </a:ext>
            </a:extLst>
          </p:cNvPr>
          <p:cNvSpPr txBox="1"/>
          <p:nvPr/>
        </p:nvSpPr>
        <p:spPr>
          <a:xfrm>
            <a:off x="483323" y="6701477"/>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2 (Please note, the below are examples and answers may vary) </a:t>
            </a:r>
            <a:endParaRPr lang="en-GB" sz="1200" dirty="0"/>
          </a:p>
        </p:txBody>
      </p:sp>
      <p:sp>
        <p:nvSpPr>
          <p:cNvPr id="5" name="TextBox 4">
            <a:extLst>
              <a:ext uri="{FF2B5EF4-FFF2-40B4-BE49-F238E27FC236}">
                <a16:creationId xmlns:a16="http://schemas.microsoft.com/office/drawing/2014/main" id="{11F10339-0B93-1C60-07DD-36599EC712C1}"/>
              </a:ext>
            </a:extLst>
          </p:cNvPr>
          <p:cNvSpPr txBox="1"/>
          <p:nvPr/>
        </p:nvSpPr>
        <p:spPr>
          <a:xfrm>
            <a:off x="420394" y="3483659"/>
            <a:ext cx="6470775" cy="2308324"/>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Building a bond of trust and communication with families is important, as it enables families to be safe and share information that is key to enabling you as an educator to provide the necessary support. </a:t>
            </a:r>
            <a:br>
              <a:rPr lang="en-GB" sz="1200" dirty="0"/>
            </a:br>
            <a:endParaRPr lang="en-GB" sz="1200" dirty="0">
              <a:ea typeface="Calibri"/>
              <a:cs typeface="Calibri"/>
            </a:endParaRPr>
          </a:p>
          <a:p>
            <a:pPr marL="171450" indent="-171450">
              <a:buFont typeface="Arial" panose="020B0604020202020204" pitchFamily="34" charset="0"/>
              <a:buChar char="•"/>
            </a:pPr>
            <a:r>
              <a:rPr lang="en-GB" sz="1200" dirty="0"/>
              <a:t>Often parents may not want to share their struggles or changes which is why an empathic ear with an emphasis on the child at the centre is important to build trust, which will then support families in being comfortable to share, which then benefits the children as an educator, enabling you to prepare and provide support, cues, regulation, and best practice. </a:t>
            </a:r>
            <a:br>
              <a:rPr lang="en-GB" sz="1200" dirty="0"/>
            </a:br>
            <a:endParaRPr lang="en-GB" sz="1200" dirty="0"/>
          </a:p>
          <a:p>
            <a:pPr marL="171450" indent="-171450">
              <a:buFont typeface="Arial" panose="020B0604020202020204" pitchFamily="34" charset="0"/>
              <a:buChar char="•"/>
            </a:pPr>
            <a:r>
              <a:rPr lang="en-GB" sz="1200" dirty="0"/>
              <a:t>Being aware of factors that may affect children’s wellbeing, regulation and emotional stability can ensure that support, cues and guidance is given and adapted to meet the changing need of your key children. </a:t>
            </a:r>
          </a:p>
        </p:txBody>
      </p:sp>
      <p:sp>
        <p:nvSpPr>
          <p:cNvPr id="9" name="TextBox 8">
            <a:extLst>
              <a:ext uri="{FF2B5EF4-FFF2-40B4-BE49-F238E27FC236}">
                <a16:creationId xmlns:a16="http://schemas.microsoft.com/office/drawing/2014/main" id="{EF9D601F-882A-94F6-BDDF-FE3EB2663CB7}"/>
              </a:ext>
            </a:extLst>
          </p:cNvPr>
          <p:cNvSpPr txBox="1"/>
          <p:nvPr/>
        </p:nvSpPr>
        <p:spPr>
          <a:xfrm>
            <a:off x="447675" y="7718505"/>
            <a:ext cx="6253994" cy="1200329"/>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GB" sz="1200" dirty="0"/>
              <a:t>Children identifying their emotions can regulate their behaviour.</a:t>
            </a:r>
            <a:br>
              <a:rPr lang="en-GB" sz="1200" dirty="0"/>
            </a:br>
            <a:endParaRPr lang="en-GB" sz="1200" dirty="0">
              <a:ea typeface="Calibri"/>
              <a:cs typeface="Calibri"/>
            </a:endParaRPr>
          </a:p>
          <a:p>
            <a:pPr marL="285750" indent="-285750">
              <a:buFont typeface="Arial" panose="020B0604020202020204" pitchFamily="34" charset="0"/>
              <a:buChar char="•"/>
            </a:pPr>
            <a:r>
              <a:rPr lang="en-GB" sz="1200" dirty="0"/>
              <a:t>When adults support children to identify and name their emotions, it can support children to understand their feelings and help them to develop empathy and an understanding of how somebody else is feeling, whilst also enabling them to name and communicate how they are feeling to seek support and explain behaviour. </a:t>
            </a:r>
          </a:p>
        </p:txBody>
      </p:sp>
    </p:spTree>
    <p:extLst>
      <p:ext uri="{BB962C8B-B14F-4D97-AF65-F5344CB8AC3E}">
        <p14:creationId xmlns:p14="http://schemas.microsoft.com/office/powerpoint/2010/main" val="1609644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fontScale="85000" lnSpcReduction="10000"/>
          </a:bodyPr>
          <a:lstStyle/>
          <a:p>
            <a:r>
              <a:rPr lang="en-US" sz="1600">
                <a:solidFill>
                  <a:srgbClr val="002060"/>
                </a:solidFill>
                <a:latin typeface="Nunito"/>
              </a:rPr>
              <a:t>MODULE 2 ASSESSMENT CONTINUED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481456" y="4613523"/>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4</a:t>
            </a:r>
            <a:endParaRPr lang="en-US" sz="1600" b="1" dirty="0">
              <a:solidFill>
                <a:srgbClr val="002060"/>
              </a:solidFill>
              <a:latin typeface="Nunito ExtraBold" pitchFamily="2" charset="77"/>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461763" y="4476245"/>
            <a:ext cx="6530410" cy="2574351"/>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522628" y="7283331"/>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5</a:t>
            </a:r>
            <a:endParaRPr lang="en-US" sz="1600" b="1" dirty="0">
              <a:solidFill>
                <a:srgbClr val="002060"/>
              </a:solidFill>
              <a:latin typeface="Nunito ExtraBold" pitchFamily="2" charset="77"/>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66947" y="7195279"/>
            <a:ext cx="6525226" cy="2606731"/>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297177" y="10190881"/>
            <a:ext cx="1049921" cy="262126"/>
          </a:xfrm>
          <a:prstGeom prst="rect">
            <a:avLst/>
          </a:prstGeom>
          <a:noFill/>
        </p:spPr>
        <p:txBody>
          <a:bodyPr wrap="square" lIns="91440" tIns="45720" rIns="91440" bIns="45720" rtlCol="0" anchor="t">
            <a:noAutofit/>
          </a:bodyPr>
          <a:lstStyle/>
          <a:p>
            <a:pPr algn="r"/>
            <a:r>
              <a:rPr lang="en-GB" sz="1100" dirty="0">
                <a:solidFill>
                  <a:srgbClr val="001F60"/>
                </a:solidFill>
                <a:latin typeface="Nunito"/>
              </a:rPr>
              <a:t>15</a:t>
            </a:r>
            <a:endParaRPr lang="en-US" dirty="0"/>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22" name="TextBox 21">
            <a:extLst>
              <a:ext uri="{FF2B5EF4-FFF2-40B4-BE49-F238E27FC236}">
                <a16:creationId xmlns:a16="http://schemas.microsoft.com/office/drawing/2014/main" id="{622725EF-DA48-FEFA-0063-97B679408939}"/>
              </a:ext>
            </a:extLst>
          </p:cNvPr>
          <p:cNvSpPr txBox="1"/>
          <p:nvPr/>
        </p:nvSpPr>
        <p:spPr>
          <a:xfrm>
            <a:off x="537136" y="7890824"/>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rgbClr val="001F60"/>
                </a:solidFill>
                <a:latin typeface="Nunito"/>
                <a:ea typeface="Calibri"/>
                <a:cs typeface="Times New Roman"/>
              </a:rPr>
              <a:t>In the podcast episode, the importance of regular ‘check ins’ with children was discussed. Could you please summarise why these are important, and how they can support the child with transitions? </a:t>
            </a:r>
          </a:p>
        </p:txBody>
      </p:sp>
      <p:sp>
        <p:nvSpPr>
          <p:cNvPr id="29" name="TextBox 28">
            <a:extLst>
              <a:ext uri="{FF2B5EF4-FFF2-40B4-BE49-F238E27FC236}">
                <a16:creationId xmlns:a16="http://schemas.microsoft.com/office/drawing/2014/main" id="{B03242EE-83EE-FB04-F6A3-AC365D1B67E6}"/>
              </a:ext>
            </a:extLst>
          </p:cNvPr>
          <p:cNvSpPr txBox="1"/>
          <p:nvPr/>
        </p:nvSpPr>
        <p:spPr>
          <a:xfrm>
            <a:off x="481456" y="4913797"/>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4 (Please note, the below are examples and answers may vary) </a:t>
            </a:r>
            <a:endParaRPr lang="en-GB" sz="1200" dirty="0"/>
          </a:p>
        </p:txBody>
      </p:sp>
      <p:sp>
        <p:nvSpPr>
          <p:cNvPr id="34" name="TextBox 33">
            <a:extLst>
              <a:ext uri="{FF2B5EF4-FFF2-40B4-BE49-F238E27FC236}">
                <a16:creationId xmlns:a16="http://schemas.microsoft.com/office/drawing/2014/main" id="{F7CF5F5F-1F07-60D1-86FA-DE585CD8D241}"/>
              </a:ext>
            </a:extLst>
          </p:cNvPr>
          <p:cNvSpPr txBox="1"/>
          <p:nvPr/>
        </p:nvSpPr>
        <p:spPr>
          <a:xfrm>
            <a:off x="537136" y="7613825"/>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5 (Please note, the below are examples and answers may vary) </a:t>
            </a:r>
            <a:endParaRPr lang="en-GB" sz="1200" dirty="0"/>
          </a:p>
        </p:txBody>
      </p:sp>
      <p:sp>
        <p:nvSpPr>
          <p:cNvPr id="5" name="TextBox 4">
            <a:extLst>
              <a:ext uri="{FF2B5EF4-FFF2-40B4-BE49-F238E27FC236}">
                <a16:creationId xmlns:a16="http://schemas.microsoft.com/office/drawing/2014/main" id="{5B221AC2-1C46-7279-1F9D-DFDA8D73789C}"/>
              </a:ext>
            </a:extLst>
          </p:cNvPr>
          <p:cNvSpPr txBox="1"/>
          <p:nvPr/>
        </p:nvSpPr>
        <p:spPr>
          <a:xfrm>
            <a:off x="551460" y="2445282"/>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rgbClr val="001F60"/>
                </a:solidFill>
                <a:latin typeface="Nunito"/>
                <a:ea typeface="Calibri"/>
                <a:cs typeface="Calibri"/>
              </a:rPr>
              <a:t>Could you please suggest ways to prepare and support children for a transition to a new room, setting, or school? </a:t>
            </a:r>
          </a:p>
        </p:txBody>
      </p:sp>
      <p:sp>
        <p:nvSpPr>
          <p:cNvPr id="10" name="Rounded Rectangle 5">
            <a:extLst>
              <a:ext uri="{FF2B5EF4-FFF2-40B4-BE49-F238E27FC236}">
                <a16:creationId xmlns:a16="http://schemas.microsoft.com/office/drawing/2014/main" id="{10C26577-79BF-60BF-2665-A4BA147A688C}"/>
              </a:ext>
            </a:extLst>
          </p:cNvPr>
          <p:cNvSpPr/>
          <p:nvPr/>
        </p:nvSpPr>
        <p:spPr>
          <a:xfrm>
            <a:off x="481455" y="1765385"/>
            <a:ext cx="6465995" cy="2574351"/>
          </a:xfrm>
          <a:prstGeom prst="roundRect">
            <a:avLst>
              <a:gd name="adj" fmla="val 4740"/>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78C1F1E0-0F54-3A7F-7823-A2F28C375619}"/>
              </a:ext>
            </a:extLst>
          </p:cNvPr>
          <p:cNvSpPr txBox="1"/>
          <p:nvPr/>
        </p:nvSpPr>
        <p:spPr>
          <a:xfrm>
            <a:off x="544519" y="2203295"/>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3 (Please note, the below are examples and answers may vary) </a:t>
            </a:r>
            <a:endParaRPr lang="en-GB" sz="1200" dirty="0"/>
          </a:p>
        </p:txBody>
      </p:sp>
      <p:sp>
        <p:nvSpPr>
          <p:cNvPr id="41" name="TextBox 40">
            <a:extLst>
              <a:ext uri="{FF2B5EF4-FFF2-40B4-BE49-F238E27FC236}">
                <a16:creationId xmlns:a16="http://schemas.microsoft.com/office/drawing/2014/main" id="{A7AE56C5-F8A2-1017-B734-51D0424112D9}"/>
              </a:ext>
            </a:extLst>
          </p:cNvPr>
          <p:cNvSpPr txBox="1">
            <a:spLocks/>
          </p:cNvSpPr>
          <p:nvPr/>
        </p:nvSpPr>
        <p:spPr>
          <a:xfrm>
            <a:off x="509199" y="1892557"/>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3</a:t>
            </a:r>
            <a:endParaRPr lang="en-US" sz="1600" b="1" dirty="0">
              <a:solidFill>
                <a:srgbClr val="002060"/>
              </a:solidFill>
              <a:latin typeface="Nunito ExtraBold" pitchFamily="2" charset="77"/>
            </a:endParaRPr>
          </a:p>
        </p:txBody>
      </p:sp>
      <p:sp>
        <p:nvSpPr>
          <p:cNvPr id="7" name="TextBox 6">
            <a:extLst>
              <a:ext uri="{FF2B5EF4-FFF2-40B4-BE49-F238E27FC236}">
                <a16:creationId xmlns:a16="http://schemas.microsoft.com/office/drawing/2014/main" id="{27FE5BB5-4A1F-3C9C-6C64-4185F9F77E70}"/>
              </a:ext>
            </a:extLst>
          </p:cNvPr>
          <p:cNvSpPr txBox="1"/>
          <p:nvPr/>
        </p:nvSpPr>
        <p:spPr>
          <a:xfrm>
            <a:off x="522628" y="2943126"/>
            <a:ext cx="6338358" cy="1384995"/>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Review and use appropriate language, for example when transitioning to school, often educators and families use the language and word ‘big’ school. This emphasises the level of change children are preparing for, a change of language could support and minimise the pressure some children may feel in the lead up to transition. </a:t>
            </a:r>
          </a:p>
          <a:p>
            <a:pPr marL="171450" indent="-171450">
              <a:buFont typeface="Arial" panose="020B0604020202020204" pitchFamily="34" charset="0"/>
              <a:buChar char="•"/>
            </a:pPr>
            <a:r>
              <a:rPr lang="en-GB" sz="1200" dirty="0"/>
              <a:t>Social stories, including pictures of rooms, staff, and environment to make this more familiar. </a:t>
            </a:r>
            <a:endParaRPr lang="en-GB" sz="1200" dirty="0">
              <a:ea typeface="Calibri"/>
              <a:cs typeface="Calibri"/>
            </a:endParaRPr>
          </a:p>
          <a:p>
            <a:pPr marL="171450" indent="-171450">
              <a:buFont typeface="Arial" panose="020B0604020202020204" pitchFamily="34" charset="0"/>
              <a:buChar char="•"/>
            </a:pPr>
            <a:r>
              <a:rPr lang="en-GB" sz="1200" dirty="0"/>
              <a:t>Parent partnership is vital. communication and an open dialogue with the child at the centre provides support in the setting and at home, with all being on the same page to share support. </a:t>
            </a:r>
            <a:endParaRPr lang="en-GB" sz="1200" dirty="0">
              <a:ea typeface="Calibri"/>
              <a:cs typeface="Calibri"/>
            </a:endParaRPr>
          </a:p>
        </p:txBody>
      </p:sp>
      <p:sp>
        <p:nvSpPr>
          <p:cNvPr id="9" name="TextBox 8">
            <a:extLst>
              <a:ext uri="{FF2B5EF4-FFF2-40B4-BE49-F238E27FC236}">
                <a16:creationId xmlns:a16="http://schemas.microsoft.com/office/drawing/2014/main" id="{EA5601E2-1967-6A97-7C90-039DADB1EF2E}"/>
              </a:ext>
            </a:extLst>
          </p:cNvPr>
          <p:cNvSpPr txBox="1"/>
          <p:nvPr/>
        </p:nvSpPr>
        <p:spPr>
          <a:xfrm>
            <a:off x="479395" y="5177974"/>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rgbClr val="001F60"/>
                </a:solidFill>
                <a:latin typeface="Nunito"/>
                <a:ea typeface="Calibri"/>
                <a:cs typeface="Calibri"/>
              </a:rPr>
              <a:t>How could you use technology to support a child struggling with the transition from home/family to the setting? </a:t>
            </a:r>
          </a:p>
        </p:txBody>
      </p:sp>
      <p:sp>
        <p:nvSpPr>
          <p:cNvPr id="13" name="TextBox 12">
            <a:extLst>
              <a:ext uri="{FF2B5EF4-FFF2-40B4-BE49-F238E27FC236}">
                <a16:creationId xmlns:a16="http://schemas.microsoft.com/office/drawing/2014/main" id="{CE75996F-CF6E-8633-DA42-4BF164C3AE3F}"/>
              </a:ext>
            </a:extLst>
          </p:cNvPr>
          <p:cNvSpPr txBox="1"/>
          <p:nvPr/>
        </p:nvSpPr>
        <p:spPr>
          <a:xfrm>
            <a:off x="478405" y="5618775"/>
            <a:ext cx="6539049" cy="1384995"/>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Recording messages. There’s many resources that have this capability, asking families to record messages to regulate the child through the day may be useful. </a:t>
            </a:r>
          </a:p>
          <a:p>
            <a:pPr marL="171450" indent="-171450">
              <a:buFont typeface="Arial" panose="020B0604020202020204" pitchFamily="34" charset="0"/>
              <a:buChar char="•"/>
            </a:pPr>
            <a:r>
              <a:rPr lang="en-GB" sz="1200" dirty="0"/>
              <a:t>Asking for video messages that can be played throughout the day if needed as staff have iPads now and EY </a:t>
            </a:r>
            <a:r>
              <a:rPr lang="en-GB" sz="1200" dirty="0" err="1"/>
              <a:t>softwares</a:t>
            </a:r>
            <a:r>
              <a:rPr lang="en-GB" sz="1200" dirty="0"/>
              <a:t> do allow this. </a:t>
            </a:r>
            <a:endParaRPr lang="en-GB" sz="1200" dirty="0">
              <a:ea typeface="Calibri"/>
              <a:cs typeface="Calibri"/>
            </a:endParaRPr>
          </a:p>
          <a:p>
            <a:pPr marL="171450" indent="-171450">
              <a:buFont typeface="Arial" panose="020B0604020202020204" pitchFamily="34" charset="0"/>
              <a:buChar char="•"/>
            </a:pPr>
            <a:r>
              <a:rPr lang="en-GB" sz="1200" dirty="0"/>
              <a:t>Encouraging families to use digital communication methods to share the child’s interests and activities when at home. Reviewing these in the setting can support children to feel secure and the key person understand and adapt practice based on this information sharing via technology. </a:t>
            </a:r>
          </a:p>
        </p:txBody>
      </p:sp>
      <p:sp>
        <p:nvSpPr>
          <p:cNvPr id="15" name="TextBox 14">
            <a:extLst>
              <a:ext uri="{FF2B5EF4-FFF2-40B4-BE49-F238E27FC236}">
                <a16:creationId xmlns:a16="http://schemas.microsoft.com/office/drawing/2014/main" id="{DF073BD5-4495-EFAB-3604-5210C1783366}"/>
              </a:ext>
            </a:extLst>
          </p:cNvPr>
          <p:cNvSpPr txBox="1"/>
          <p:nvPr/>
        </p:nvSpPr>
        <p:spPr>
          <a:xfrm>
            <a:off x="522628" y="8654107"/>
            <a:ext cx="6338358" cy="1015663"/>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Childrens feelings change throughout the day depending on what’s happened in between, much like ours. Regular check ins and revisiting how children feel supports them in regulating their emotions. </a:t>
            </a:r>
          </a:p>
          <a:p>
            <a:pPr marL="171450" indent="-171450">
              <a:buFont typeface="Arial" panose="020B0604020202020204" pitchFamily="34" charset="0"/>
              <a:buChar char="•"/>
            </a:pPr>
            <a:r>
              <a:rPr lang="en-GB" sz="1200" dirty="0"/>
              <a:t>Regular check ins give children mechanisms to express how they feel with a safe adult that is prepared to provide reassurance to support regulation.  </a:t>
            </a:r>
          </a:p>
        </p:txBody>
      </p:sp>
    </p:spTree>
    <p:extLst>
      <p:ext uri="{BB962C8B-B14F-4D97-AF65-F5344CB8AC3E}">
        <p14:creationId xmlns:p14="http://schemas.microsoft.com/office/powerpoint/2010/main" val="2536870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a:bodyPr>
          <a:lstStyle/>
          <a:p>
            <a:r>
              <a:rPr lang="en-US" sz="1600">
                <a:solidFill>
                  <a:srgbClr val="002060"/>
                </a:solidFill>
                <a:latin typeface="Nunito"/>
              </a:rPr>
              <a:t>MODULE 3 ASSESSMENT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24902" y="2176719"/>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1</a:t>
            </a:r>
            <a:endParaRPr lang="en-US" sz="1600" b="1" dirty="0">
              <a:solidFill>
                <a:srgbClr val="002060"/>
              </a:solidFill>
              <a:latin typeface="Nunito ExtraBold" pitchFamily="2" charset="77"/>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447188" y="2084912"/>
            <a:ext cx="6516333" cy="2308766"/>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490612" y="4689774"/>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2</a:t>
            </a:r>
            <a:endParaRPr lang="en-US" sz="1600" b="1" dirty="0">
              <a:solidFill>
                <a:srgbClr val="002060"/>
              </a:solidFill>
              <a:latin typeface="Nunito ExtraBold" pitchFamily="2" charset="77"/>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35702" y="4553700"/>
            <a:ext cx="6539303" cy="2828398"/>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311247" y="1023312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16</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4" name="TextBox 1">
            <a:extLst>
              <a:ext uri="{FF2B5EF4-FFF2-40B4-BE49-F238E27FC236}">
                <a16:creationId xmlns:a16="http://schemas.microsoft.com/office/drawing/2014/main" id="{ED487BEC-1495-5AFF-4887-0F3E1AC995F1}"/>
              </a:ext>
            </a:extLst>
          </p:cNvPr>
          <p:cNvSpPr txBox="1"/>
          <p:nvPr/>
        </p:nvSpPr>
        <p:spPr>
          <a:xfrm>
            <a:off x="515455" y="2834392"/>
            <a:ext cx="6465995" cy="73781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a:solidFill>
                  <a:schemeClr val="accent1">
                    <a:lumMod val="50000"/>
                  </a:schemeClr>
                </a:solidFill>
                <a:effectLst/>
                <a:latin typeface="Nunito" pitchFamily="2" charset="0"/>
                <a:ea typeface="Calibri" panose="020F0502020204030204" pitchFamily="34" charset="0"/>
                <a:cs typeface="Times New Roman" panose="02020603050405020304" pitchFamily="18" charset="0"/>
              </a:rPr>
              <a:t>Could you please state examples of transitions that families may go through that will require educators to provide support?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9D4DDFC4-8478-8642-0664-D4D79E02D846}"/>
              </a:ext>
            </a:extLst>
          </p:cNvPr>
          <p:cNvSpPr txBox="1"/>
          <p:nvPr/>
        </p:nvSpPr>
        <p:spPr>
          <a:xfrm>
            <a:off x="542236" y="2557393"/>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1 (Please note, the below are examples and answers may vary) </a:t>
            </a:r>
            <a:endParaRPr lang="en-GB" sz="1200" dirty="0"/>
          </a:p>
        </p:txBody>
      </p:sp>
      <p:sp>
        <p:nvSpPr>
          <p:cNvPr id="16" name="TextBox 15">
            <a:extLst>
              <a:ext uri="{FF2B5EF4-FFF2-40B4-BE49-F238E27FC236}">
                <a16:creationId xmlns:a16="http://schemas.microsoft.com/office/drawing/2014/main" id="{A4140BBE-FE9B-6C79-1519-EA6F2025883E}"/>
              </a:ext>
            </a:extLst>
          </p:cNvPr>
          <p:cNvSpPr txBox="1"/>
          <p:nvPr/>
        </p:nvSpPr>
        <p:spPr>
          <a:xfrm>
            <a:off x="515455" y="5032051"/>
            <a:ext cx="637966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2 (Please note, the below are examples and answers may vary) </a:t>
            </a:r>
          </a:p>
          <a:p>
            <a:endParaRPr lang="en-GB" sz="1200" dirty="0">
              <a:solidFill>
                <a:schemeClr val="accent1">
                  <a:lumMod val="50000"/>
                </a:schemeClr>
              </a:solidFill>
              <a:latin typeface="Nunito" pitchFamily="2" charset="0"/>
            </a:endParaRPr>
          </a:p>
        </p:txBody>
      </p:sp>
      <p:sp>
        <p:nvSpPr>
          <p:cNvPr id="9" name="TextBox 1">
            <a:extLst>
              <a:ext uri="{FF2B5EF4-FFF2-40B4-BE49-F238E27FC236}">
                <a16:creationId xmlns:a16="http://schemas.microsoft.com/office/drawing/2014/main" id="{52CAC4C6-A7D0-AD1A-F830-4AA1452264FE}"/>
              </a:ext>
            </a:extLst>
          </p:cNvPr>
          <p:cNvSpPr txBox="1"/>
          <p:nvPr/>
        </p:nvSpPr>
        <p:spPr>
          <a:xfrm>
            <a:off x="546839" y="5318086"/>
            <a:ext cx="6465995" cy="73781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a:solidFill>
                  <a:schemeClr val="accent1">
                    <a:lumMod val="50000"/>
                  </a:schemeClr>
                </a:solidFill>
                <a:effectLst/>
                <a:latin typeface="Nunito" pitchFamily="2" charset="0"/>
                <a:ea typeface="Calibri" panose="020F0502020204030204" pitchFamily="34" charset="0"/>
                <a:cs typeface="Times New Roman" panose="02020603050405020304" pitchFamily="18" charset="0"/>
              </a:rPr>
              <a:t>Following on from the previous question, could you now please state examples of how you could provide support to the family and child?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id="{EC066D2E-9B6F-E236-5327-3B55056E31D2}"/>
              </a:ext>
            </a:extLst>
          </p:cNvPr>
          <p:cNvSpPr txBox="1">
            <a:spLocks/>
          </p:cNvSpPr>
          <p:nvPr/>
        </p:nvSpPr>
        <p:spPr>
          <a:xfrm>
            <a:off x="435702" y="7583938"/>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3</a:t>
            </a:r>
            <a:endParaRPr lang="en-US" sz="1600" b="1" dirty="0">
              <a:solidFill>
                <a:srgbClr val="002060"/>
              </a:solidFill>
              <a:latin typeface="Nunito ExtraBold" pitchFamily="2" charset="77"/>
            </a:endParaRPr>
          </a:p>
        </p:txBody>
      </p:sp>
      <p:sp>
        <p:nvSpPr>
          <p:cNvPr id="18" name="TextBox 1">
            <a:extLst>
              <a:ext uri="{FF2B5EF4-FFF2-40B4-BE49-F238E27FC236}">
                <a16:creationId xmlns:a16="http://schemas.microsoft.com/office/drawing/2014/main" id="{A852EF17-0F44-B328-A3AD-75792C47FE65}"/>
              </a:ext>
            </a:extLst>
          </p:cNvPr>
          <p:cNvSpPr txBox="1"/>
          <p:nvPr/>
        </p:nvSpPr>
        <p:spPr>
          <a:xfrm>
            <a:off x="515454" y="8191116"/>
            <a:ext cx="6465995" cy="58107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a:solidFill>
                  <a:schemeClr val="accent1">
                    <a:lumMod val="50000"/>
                  </a:schemeClr>
                </a:solidFill>
                <a:effectLst/>
                <a:latin typeface="Nunito" pitchFamily="2" charset="0"/>
                <a:ea typeface="Calibri" panose="020F0502020204030204" pitchFamily="34" charset="0"/>
                <a:cs typeface="Times New Roman" panose="02020603050405020304" pitchFamily="18" charset="0"/>
              </a:rPr>
              <a:t>Please finish the below sentence….</a:t>
            </a:r>
          </a:p>
          <a:p>
            <a:pPr>
              <a:lnSpc>
                <a:spcPct val="107000"/>
              </a:lnSpc>
              <a:spcAft>
                <a:spcPts val="800"/>
              </a:spcAft>
            </a:pPr>
            <a:r>
              <a:rPr lang="en-GB" sz="1200">
                <a:solidFill>
                  <a:schemeClr val="accent1">
                    <a:lumMod val="50000"/>
                  </a:schemeClr>
                </a:solidFill>
                <a:effectLst/>
                <a:latin typeface="Nunito" pitchFamily="2" charset="0"/>
                <a:ea typeface="Calibri" panose="020F0502020204030204" pitchFamily="34" charset="0"/>
                <a:cs typeface="Times New Roman" panose="02020603050405020304" pitchFamily="18" charset="0"/>
              </a:rPr>
              <a:t>The more opportunities you provide for children to engage in free play, the more opportunities they have to explore….</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19" name="TextBox 18">
            <a:extLst>
              <a:ext uri="{FF2B5EF4-FFF2-40B4-BE49-F238E27FC236}">
                <a16:creationId xmlns:a16="http://schemas.microsoft.com/office/drawing/2014/main" id="{62AF0740-296E-952B-DE58-31F39FD74E34}"/>
              </a:ext>
            </a:extLst>
          </p:cNvPr>
          <p:cNvSpPr txBox="1"/>
          <p:nvPr/>
        </p:nvSpPr>
        <p:spPr>
          <a:xfrm>
            <a:off x="462769" y="7890449"/>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3 (Please note, the below are examples and answers may vary) </a:t>
            </a:r>
            <a:endParaRPr lang="en-GB" sz="1200" dirty="0"/>
          </a:p>
        </p:txBody>
      </p:sp>
      <p:sp>
        <p:nvSpPr>
          <p:cNvPr id="20" name="Rounded Rectangle 31">
            <a:extLst>
              <a:ext uri="{FF2B5EF4-FFF2-40B4-BE49-F238E27FC236}">
                <a16:creationId xmlns:a16="http://schemas.microsoft.com/office/drawing/2014/main" id="{8DD521B5-598C-AE3F-9254-BE39093AA2DC}"/>
              </a:ext>
            </a:extLst>
          </p:cNvPr>
          <p:cNvSpPr/>
          <p:nvPr/>
        </p:nvSpPr>
        <p:spPr>
          <a:xfrm>
            <a:off x="447120" y="7524781"/>
            <a:ext cx="6516333" cy="2498166"/>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DFFA7FC-D9E7-9733-BF58-F44980BFFA55}"/>
              </a:ext>
            </a:extLst>
          </p:cNvPr>
          <p:cNvSpPr txBox="1"/>
          <p:nvPr/>
        </p:nvSpPr>
        <p:spPr>
          <a:xfrm>
            <a:off x="617766" y="3293719"/>
            <a:ext cx="5364893" cy="1015663"/>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New baby </a:t>
            </a:r>
          </a:p>
          <a:p>
            <a:pPr marL="171450" indent="-171450">
              <a:buFont typeface="Arial" panose="020B0604020202020204" pitchFamily="34" charset="0"/>
              <a:buChar char="•"/>
            </a:pPr>
            <a:r>
              <a:rPr lang="en-GB" sz="1200" dirty="0"/>
              <a:t>New home </a:t>
            </a:r>
          </a:p>
          <a:p>
            <a:pPr marL="171450" indent="-171450">
              <a:buFont typeface="Arial" panose="020B0604020202020204" pitchFamily="34" charset="0"/>
              <a:buChar char="•"/>
            </a:pPr>
            <a:r>
              <a:rPr lang="en-GB" sz="1200" dirty="0"/>
              <a:t>Death in the family </a:t>
            </a:r>
          </a:p>
          <a:p>
            <a:pPr marL="171450" indent="-171450">
              <a:buFont typeface="Arial" panose="020B0604020202020204" pitchFamily="34" charset="0"/>
              <a:buChar char="•"/>
            </a:pPr>
            <a:r>
              <a:rPr lang="en-GB" sz="1200" dirty="0"/>
              <a:t>Moving home </a:t>
            </a:r>
          </a:p>
          <a:p>
            <a:pPr marL="171450" indent="-171450">
              <a:buFont typeface="Arial" panose="020B0604020202020204" pitchFamily="34" charset="0"/>
              <a:buChar char="•"/>
            </a:pPr>
            <a:r>
              <a:rPr lang="en-GB" sz="1200" dirty="0"/>
              <a:t>Change of circumstance such as divorce or change of job</a:t>
            </a:r>
            <a:endParaRPr lang="en-GB" sz="1200" dirty="0">
              <a:ea typeface="Calibri"/>
              <a:cs typeface="Calibri"/>
            </a:endParaRPr>
          </a:p>
        </p:txBody>
      </p:sp>
      <p:sp>
        <p:nvSpPr>
          <p:cNvPr id="12" name="TextBox 11">
            <a:extLst>
              <a:ext uri="{FF2B5EF4-FFF2-40B4-BE49-F238E27FC236}">
                <a16:creationId xmlns:a16="http://schemas.microsoft.com/office/drawing/2014/main" id="{9234B6B5-6763-B985-D752-18534481A45F}"/>
              </a:ext>
            </a:extLst>
          </p:cNvPr>
          <p:cNvSpPr txBox="1"/>
          <p:nvPr/>
        </p:nvSpPr>
        <p:spPr>
          <a:xfrm>
            <a:off x="473836" y="5770291"/>
            <a:ext cx="6536342" cy="1569660"/>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Communication is key. By being aware of family dynamics and changes through an open dialogue, as an educator you can then provide consistency in the setting and support to encourage children to feel safe. </a:t>
            </a:r>
          </a:p>
          <a:p>
            <a:pPr marL="171450" indent="-171450">
              <a:buFont typeface="Arial" panose="020B0604020202020204" pitchFamily="34" charset="0"/>
              <a:buChar char="•"/>
            </a:pPr>
            <a:r>
              <a:rPr lang="en-GB" sz="1200" dirty="0"/>
              <a:t>Setting up activities for the child to engage in and open up. This could be reading books on bereavement or new baby, engaging in small world play where children may relay how they feel through characters, and you can then provide support in the moment through play. </a:t>
            </a:r>
          </a:p>
          <a:p>
            <a:pPr marL="171450" indent="-171450">
              <a:buFont typeface="Arial" panose="020B0604020202020204" pitchFamily="34" charset="0"/>
              <a:buChar char="•"/>
            </a:pPr>
            <a:r>
              <a:rPr lang="en-GB" sz="1200" dirty="0"/>
              <a:t>Have a pet or plant in the setting, as this provides opportunities to discuss life cycles and of course death to support children in their understanding. </a:t>
            </a:r>
          </a:p>
        </p:txBody>
      </p:sp>
      <p:sp>
        <p:nvSpPr>
          <p:cNvPr id="15" name="TextBox 14">
            <a:extLst>
              <a:ext uri="{FF2B5EF4-FFF2-40B4-BE49-F238E27FC236}">
                <a16:creationId xmlns:a16="http://schemas.microsoft.com/office/drawing/2014/main" id="{0C4A8A31-A366-80F0-D096-AA748CCE0010}"/>
              </a:ext>
            </a:extLst>
          </p:cNvPr>
          <p:cNvSpPr txBox="1"/>
          <p:nvPr/>
        </p:nvSpPr>
        <p:spPr>
          <a:xfrm>
            <a:off x="443247" y="9166736"/>
            <a:ext cx="6502783" cy="461665"/>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The more opportunities you provide for children to engage in free play, the more opportunities they have to explore their emotions, as free engaging play allows for emotional exploration. </a:t>
            </a:r>
          </a:p>
        </p:txBody>
      </p:sp>
    </p:spTree>
    <p:extLst>
      <p:ext uri="{BB962C8B-B14F-4D97-AF65-F5344CB8AC3E}">
        <p14:creationId xmlns:p14="http://schemas.microsoft.com/office/powerpoint/2010/main" val="792765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fontScale="85000" lnSpcReduction="10000"/>
          </a:bodyPr>
          <a:lstStyle/>
          <a:p>
            <a:r>
              <a:rPr lang="en-US" sz="1600">
                <a:solidFill>
                  <a:srgbClr val="002060"/>
                </a:solidFill>
                <a:latin typeface="Nunito"/>
              </a:rPr>
              <a:t>MODULE 3 ASSESSMENT CONTINUED </a:t>
            </a:r>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493235" y="2021124"/>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4</a:t>
            </a:r>
            <a:endParaRPr lang="en-US" sz="1600" b="1" dirty="0">
              <a:solidFill>
                <a:srgbClr val="002060"/>
              </a:solidFill>
              <a:latin typeface="Nunito ExtraBold" pitchFamily="2" charset="77"/>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39278" y="1873057"/>
            <a:ext cx="6499954" cy="2904483"/>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367533" y="1021904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17</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15" name="TextBox 1">
            <a:extLst>
              <a:ext uri="{FF2B5EF4-FFF2-40B4-BE49-F238E27FC236}">
                <a16:creationId xmlns:a16="http://schemas.microsoft.com/office/drawing/2014/main" id="{04189E50-6373-735E-FB77-CFE9CE17DC61}"/>
              </a:ext>
            </a:extLst>
          </p:cNvPr>
          <p:cNvSpPr txBox="1"/>
          <p:nvPr/>
        </p:nvSpPr>
        <p:spPr>
          <a:xfrm>
            <a:off x="499085" y="2803373"/>
            <a:ext cx="6465995" cy="33855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latin typeface="Nunito"/>
              </a:rPr>
              <a:t>As an educator, engaging and observing children in their play is key for safeguarding. Could you please summarise why this is? </a:t>
            </a:r>
            <a:endParaRPr lang="en-GB" sz="1200" dirty="0">
              <a:solidFill>
                <a:schemeClr val="accent1">
                  <a:lumMod val="50000"/>
                </a:schemeClr>
              </a:solidFill>
              <a:latin typeface="Nunito" pitchFamily="2" charset="0"/>
            </a:endParaRPr>
          </a:p>
        </p:txBody>
      </p:sp>
      <p:sp>
        <p:nvSpPr>
          <p:cNvPr id="23" name="TextBox 22">
            <a:extLst>
              <a:ext uri="{FF2B5EF4-FFF2-40B4-BE49-F238E27FC236}">
                <a16:creationId xmlns:a16="http://schemas.microsoft.com/office/drawing/2014/main" id="{6844040E-C027-9A07-8E05-4BE893C7C3E1}"/>
              </a:ext>
            </a:extLst>
          </p:cNvPr>
          <p:cNvSpPr txBox="1"/>
          <p:nvPr/>
        </p:nvSpPr>
        <p:spPr>
          <a:xfrm>
            <a:off x="496517" y="2386490"/>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4 (Please note, the below are examples and answers may vary) </a:t>
            </a:r>
            <a:endParaRPr lang="en-GB" sz="1200" dirty="0"/>
          </a:p>
        </p:txBody>
      </p:sp>
      <p:sp>
        <p:nvSpPr>
          <p:cNvPr id="20" name="Rounded Rectangle 36">
            <a:extLst>
              <a:ext uri="{FF2B5EF4-FFF2-40B4-BE49-F238E27FC236}">
                <a16:creationId xmlns:a16="http://schemas.microsoft.com/office/drawing/2014/main" id="{522222FA-D0A6-6383-99E8-EDC2BE9C85C4}"/>
              </a:ext>
            </a:extLst>
          </p:cNvPr>
          <p:cNvSpPr/>
          <p:nvPr/>
        </p:nvSpPr>
        <p:spPr>
          <a:xfrm>
            <a:off x="436380" y="5044111"/>
            <a:ext cx="6539303" cy="2848949"/>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7B2A751F-17D2-B74B-621E-E59711A5C3A7}"/>
              </a:ext>
            </a:extLst>
          </p:cNvPr>
          <p:cNvSpPr txBox="1">
            <a:spLocks/>
          </p:cNvSpPr>
          <p:nvPr/>
        </p:nvSpPr>
        <p:spPr>
          <a:xfrm>
            <a:off x="462871" y="5153875"/>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5</a:t>
            </a:r>
            <a:endParaRPr lang="en-US" sz="1600" b="1" dirty="0">
              <a:solidFill>
                <a:srgbClr val="002060"/>
              </a:solidFill>
              <a:latin typeface="Nunito ExtraBold" pitchFamily="2" charset="77"/>
            </a:endParaRPr>
          </a:p>
        </p:txBody>
      </p:sp>
      <p:sp>
        <p:nvSpPr>
          <p:cNvPr id="24" name="TextBox 23">
            <a:extLst>
              <a:ext uri="{FF2B5EF4-FFF2-40B4-BE49-F238E27FC236}">
                <a16:creationId xmlns:a16="http://schemas.microsoft.com/office/drawing/2014/main" id="{F9CA79F1-8223-5B30-0D98-BD92D30F6842}"/>
              </a:ext>
            </a:extLst>
          </p:cNvPr>
          <p:cNvSpPr txBox="1"/>
          <p:nvPr/>
        </p:nvSpPr>
        <p:spPr>
          <a:xfrm>
            <a:off x="481072" y="5491387"/>
            <a:ext cx="637966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5 (Please note, the below are examples and answers may vary)</a:t>
            </a:r>
          </a:p>
          <a:p>
            <a:endParaRPr lang="en-GB" sz="1200" dirty="0">
              <a:solidFill>
                <a:srgbClr val="001F60"/>
              </a:solidFill>
              <a:latin typeface="Nunito"/>
            </a:endParaRPr>
          </a:p>
        </p:txBody>
      </p:sp>
      <p:sp>
        <p:nvSpPr>
          <p:cNvPr id="4" name="TextBox 1">
            <a:extLst>
              <a:ext uri="{FF2B5EF4-FFF2-40B4-BE49-F238E27FC236}">
                <a16:creationId xmlns:a16="http://schemas.microsoft.com/office/drawing/2014/main" id="{068D40D5-F542-57AC-4AB3-E599D845B7AC}"/>
              </a:ext>
            </a:extLst>
          </p:cNvPr>
          <p:cNvSpPr txBox="1"/>
          <p:nvPr/>
        </p:nvSpPr>
        <p:spPr>
          <a:xfrm>
            <a:off x="437906" y="5876425"/>
            <a:ext cx="6465995" cy="33855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a:solidFill>
                  <a:schemeClr val="accent1">
                    <a:lumMod val="50000"/>
                  </a:schemeClr>
                </a:solidFill>
                <a:latin typeface="Nunito" pitchFamily="2" charset="0"/>
              </a:rPr>
              <a:t>To encourage parent partnership through transitions, please state examples of how to embed a routine and ethos of support through these changes? </a:t>
            </a:r>
            <a:endParaRPr lang="en-GB" sz="1200" dirty="0">
              <a:solidFill>
                <a:schemeClr val="accent1">
                  <a:lumMod val="50000"/>
                </a:schemeClr>
              </a:solidFill>
              <a:latin typeface="Nunito" pitchFamily="2" charset="0"/>
            </a:endParaRPr>
          </a:p>
        </p:txBody>
      </p:sp>
      <p:sp>
        <p:nvSpPr>
          <p:cNvPr id="7" name="TextBox 6">
            <a:extLst>
              <a:ext uri="{FF2B5EF4-FFF2-40B4-BE49-F238E27FC236}">
                <a16:creationId xmlns:a16="http://schemas.microsoft.com/office/drawing/2014/main" id="{7C3A6B9A-5C50-6622-FEB0-C921F3A27FE3}"/>
              </a:ext>
            </a:extLst>
          </p:cNvPr>
          <p:cNvSpPr txBox="1"/>
          <p:nvPr/>
        </p:nvSpPr>
        <p:spPr>
          <a:xfrm>
            <a:off x="481072" y="3408497"/>
            <a:ext cx="6252322" cy="1200329"/>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Children mirror where they inhabit. Families may be experiencing various difficulties, children may also be at risk, it is common that when children engage in play they demonstrate and act out familiar scenarios/situations. Therefore, observing play is key in safeguarding, sharing any information with the Designated Safeguard Lead, being in tune, knowing your children, listening, providing appropriate reassurance and action, links to safeguarding and the child’s emotional welfare. </a:t>
            </a:r>
          </a:p>
        </p:txBody>
      </p:sp>
      <p:sp>
        <p:nvSpPr>
          <p:cNvPr id="10" name="TextBox 9">
            <a:extLst>
              <a:ext uri="{FF2B5EF4-FFF2-40B4-BE49-F238E27FC236}">
                <a16:creationId xmlns:a16="http://schemas.microsoft.com/office/drawing/2014/main" id="{FD7128EC-22FF-14E1-5C3C-8396EBE99F75}"/>
              </a:ext>
            </a:extLst>
          </p:cNvPr>
          <p:cNvSpPr txBox="1"/>
          <p:nvPr/>
        </p:nvSpPr>
        <p:spPr>
          <a:xfrm>
            <a:off x="493235" y="6595277"/>
            <a:ext cx="6379530" cy="830997"/>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Build a bank of information for transitions, this can include video’s explaining to the child and families what to expect. </a:t>
            </a:r>
          </a:p>
          <a:p>
            <a:pPr marL="171450" indent="-171450">
              <a:buFont typeface="Arial" panose="020B0604020202020204" pitchFamily="34" charset="0"/>
              <a:buChar char="•"/>
            </a:pPr>
            <a:r>
              <a:rPr lang="en-GB" sz="1200" dirty="0"/>
              <a:t>Share information through various communication methods, emails, links, QR codes, newsletters etc on how families can support at home through transitions with tips and hints. </a:t>
            </a:r>
          </a:p>
        </p:txBody>
      </p:sp>
    </p:spTree>
    <p:extLst>
      <p:ext uri="{BB962C8B-B14F-4D97-AF65-F5344CB8AC3E}">
        <p14:creationId xmlns:p14="http://schemas.microsoft.com/office/powerpoint/2010/main" val="1830222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a:bodyPr>
          <a:lstStyle/>
          <a:p>
            <a:r>
              <a:rPr lang="en-US" sz="1600" dirty="0">
                <a:solidFill>
                  <a:srgbClr val="002060"/>
                </a:solidFill>
                <a:latin typeface="Nunito"/>
              </a:rPr>
              <a:t>MODULE 4 ASSESSMENT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19974" y="1782721"/>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1</a:t>
            </a:r>
            <a:endParaRPr lang="en-US" sz="1600" b="1" dirty="0">
              <a:solidFill>
                <a:srgbClr val="002060"/>
              </a:solidFill>
              <a:latin typeface="Nunito ExtraBold" pitchFamily="2" charset="77"/>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447188" y="1739772"/>
            <a:ext cx="6516333" cy="3616069"/>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465748" y="5561627"/>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2</a:t>
            </a:r>
            <a:endParaRPr lang="en-US" sz="1600" b="1" dirty="0">
              <a:solidFill>
                <a:srgbClr val="002060"/>
              </a:solidFill>
              <a:latin typeface="Nunito ExtraBold" pitchFamily="2" charset="77"/>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56543" y="5451299"/>
            <a:ext cx="6525226" cy="1763760"/>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311247" y="10190881"/>
            <a:ext cx="1049921" cy="262126"/>
          </a:xfrm>
          <a:prstGeom prst="rect">
            <a:avLst/>
          </a:prstGeom>
          <a:noFill/>
        </p:spPr>
        <p:txBody>
          <a:bodyPr wrap="square" lIns="91440" tIns="45720" rIns="91440" bIns="45720" rtlCol="0" anchor="t">
            <a:noAutofit/>
          </a:bodyPr>
          <a:lstStyle/>
          <a:p>
            <a:pPr algn="r"/>
            <a:r>
              <a:rPr lang="en-GB" sz="1100" dirty="0">
                <a:solidFill>
                  <a:srgbClr val="001F60"/>
                </a:solidFill>
                <a:latin typeface="Nunito"/>
              </a:rPr>
              <a:t>7</a:t>
            </a: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5" name="TextBox 4">
            <a:extLst>
              <a:ext uri="{FF2B5EF4-FFF2-40B4-BE49-F238E27FC236}">
                <a16:creationId xmlns:a16="http://schemas.microsoft.com/office/drawing/2014/main" id="{207FFB93-542F-0E9E-8A12-7952F6668956}"/>
              </a:ext>
            </a:extLst>
          </p:cNvPr>
          <p:cNvSpPr txBox="1">
            <a:spLocks/>
          </p:cNvSpPr>
          <p:nvPr/>
        </p:nvSpPr>
        <p:spPr>
          <a:xfrm>
            <a:off x="465614" y="7385182"/>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3</a:t>
            </a:r>
            <a:endParaRPr lang="en-US" sz="1600" b="1" dirty="0">
              <a:solidFill>
                <a:srgbClr val="002060"/>
              </a:solidFill>
              <a:latin typeface="Nunito ExtraBold" pitchFamily="2" charset="77"/>
            </a:endParaRPr>
          </a:p>
        </p:txBody>
      </p:sp>
      <p:sp>
        <p:nvSpPr>
          <p:cNvPr id="7" name="Rounded Rectangle 36">
            <a:extLst>
              <a:ext uri="{FF2B5EF4-FFF2-40B4-BE49-F238E27FC236}">
                <a16:creationId xmlns:a16="http://schemas.microsoft.com/office/drawing/2014/main" id="{7A3E99C2-31DA-5C28-2C91-0DAE2BA0E467}"/>
              </a:ext>
            </a:extLst>
          </p:cNvPr>
          <p:cNvSpPr/>
          <p:nvPr/>
        </p:nvSpPr>
        <p:spPr>
          <a:xfrm>
            <a:off x="486051" y="7321650"/>
            <a:ext cx="6469083" cy="2612957"/>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1">
            <a:extLst>
              <a:ext uri="{FF2B5EF4-FFF2-40B4-BE49-F238E27FC236}">
                <a16:creationId xmlns:a16="http://schemas.microsoft.com/office/drawing/2014/main" id="{56C49DEB-3BA1-87E2-00EE-E3C53F4E9CB8}"/>
              </a:ext>
            </a:extLst>
          </p:cNvPr>
          <p:cNvSpPr txBox="1"/>
          <p:nvPr/>
        </p:nvSpPr>
        <p:spPr>
          <a:xfrm>
            <a:off x="552759" y="2434326"/>
            <a:ext cx="6465995" cy="541509"/>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a:ea typeface="Calibri"/>
                <a:cs typeface="Times New Roman"/>
              </a:rPr>
              <a:t>Building strong relationships with children, families and colleagues is a key part of an educator's role; by building strong relationships you are then enabled to provide support and expertise when necessary. However, it is important to not take on others</a:t>
            </a:r>
            <a:r>
              <a:rPr lang="en-GB" sz="1200" dirty="0">
                <a:solidFill>
                  <a:schemeClr val="accent1">
                    <a:lumMod val="50000"/>
                  </a:schemeClr>
                </a:solidFill>
                <a:latin typeface="Nunito"/>
                <a:ea typeface="Calibri"/>
                <a:cs typeface="Times New Roman"/>
              </a:rPr>
              <a:t>'</a:t>
            </a:r>
            <a:r>
              <a:rPr lang="en-GB" sz="1200" dirty="0">
                <a:solidFill>
                  <a:schemeClr val="accent1">
                    <a:lumMod val="50000"/>
                  </a:schemeClr>
                </a:solidFill>
                <a:effectLst/>
                <a:latin typeface="Nunito"/>
                <a:ea typeface="Calibri"/>
                <a:cs typeface="Times New Roman"/>
              </a:rPr>
              <a:t> anxiety and trauma. Could you please define ways as an educator to protect your own metal health and wellbeing to enable you to be effective in your role.</a:t>
            </a:r>
            <a:r>
              <a:rPr lang="en-GB" sz="1200" dirty="0">
                <a:solidFill>
                  <a:schemeClr val="accent1">
                    <a:lumMod val="50000"/>
                  </a:schemeClr>
                </a:solidFill>
                <a:latin typeface="Nunito"/>
                <a:ea typeface="Calibri"/>
                <a:cs typeface="Times New Roman"/>
              </a:rPr>
              <a: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18" name="TextBox 1">
            <a:extLst>
              <a:ext uri="{FF2B5EF4-FFF2-40B4-BE49-F238E27FC236}">
                <a16:creationId xmlns:a16="http://schemas.microsoft.com/office/drawing/2014/main" id="{E68F554A-E941-8EC6-2774-1F4A9371755E}"/>
              </a:ext>
            </a:extLst>
          </p:cNvPr>
          <p:cNvSpPr txBox="1"/>
          <p:nvPr/>
        </p:nvSpPr>
        <p:spPr>
          <a:xfrm>
            <a:off x="489138" y="8072148"/>
            <a:ext cx="6465995" cy="33855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a:ea typeface="Calibri"/>
                <a:cs typeface="Times New Roman"/>
              </a:rPr>
              <a:t>When children exhibit challenging behaviours</a:t>
            </a:r>
            <a:r>
              <a:rPr lang="en-GB" sz="1200" dirty="0">
                <a:solidFill>
                  <a:schemeClr val="accent1">
                    <a:lumMod val="50000"/>
                  </a:schemeClr>
                </a:solidFill>
                <a:latin typeface="Nunito"/>
                <a:ea typeface="Calibri"/>
                <a:cs typeface="Times New Roman"/>
              </a:rPr>
              <a:t>,</a:t>
            </a:r>
            <a:r>
              <a:rPr lang="en-GB" sz="1200" dirty="0">
                <a:solidFill>
                  <a:schemeClr val="accent1">
                    <a:lumMod val="50000"/>
                  </a:schemeClr>
                </a:solidFill>
                <a:effectLst/>
                <a:latin typeface="Nunito"/>
                <a:ea typeface="Calibri"/>
                <a:cs typeface="Times New Roman"/>
              </a:rPr>
              <a:t> what does this indicate?</a:t>
            </a:r>
            <a:r>
              <a:rPr lang="en-GB" sz="1200" dirty="0">
                <a:solidFill>
                  <a:schemeClr val="accent1">
                    <a:lumMod val="50000"/>
                  </a:schemeClr>
                </a:solidFill>
                <a:latin typeface="Nunito"/>
                <a:ea typeface="Calibri"/>
                <a:cs typeface="Times New Roman"/>
              </a:rPr>
              <a: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045CB103-887B-4229-D3FB-FA4B639C3581}"/>
              </a:ext>
            </a:extLst>
          </p:cNvPr>
          <p:cNvSpPr txBox="1"/>
          <p:nvPr/>
        </p:nvSpPr>
        <p:spPr>
          <a:xfrm>
            <a:off x="529218" y="2080476"/>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1 (Please note, the below are examples and answers may vary) </a:t>
            </a:r>
            <a:endParaRPr lang="en-GB" sz="1200" dirty="0"/>
          </a:p>
        </p:txBody>
      </p:sp>
      <p:sp>
        <p:nvSpPr>
          <p:cNvPr id="23" name="TextBox 22">
            <a:extLst>
              <a:ext uri="{FF2B5EF4-FFF2-40B4-BE49-F238E27FC236}">
                <a16:creationId xmlns:a16="http://schemas.microsoft.com/office/drawing/2014/main" id="{CF2A7EF8-5E35-EF44-11EF-7F7CA8357D8C}"/>
              </a:ext>
            </a:extLst>
          </p:cNvPr>
          <p:cNvSpPr txBox="1"/>
          <p:nvPr/>
        </p:nvSpPr>
        <p:spPr>
          <a:xfrm>
            <a:off x="465614" y="5868831"/>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2 (Please note, the below are examples and answers may vary) </a:t>
            </a:r>
            <a:endParaRPr lang="en-GB" sz="1200" dirty="0"/>
          </a:p>
        </p:txBody>
      </p:sp>
      <p:sp>
        <p:nvSpPr>
          <p:cNvPr id="25" name="TextBox 24">
            <a:extLst>
              <a:ext uri="{FF2B5EF4-FFF2-40B4-BE49-F238E27FC236}">
                <a16:creationId xmlns:a16="http://schemas.microsoft.com/office/drawing/2014/main" id="{27CE155D-5A58-C3CA-EE82-2191EB08CEAA}"/>
              </a:ext>
            </a:extLst>
          </p:cNvPr>
          <p:cNvSpPr txBox="1"/>
          <p:nvPr/>
        </p:nvSpPr>
        <p:spPr>
          <a:xfrm>
            <a:off x="500681" y="7718168"/>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3 (Please note, the below are examples and answers may vary) </a:t>
            </a:r>
            <a:endParaRPr lang="en-GB" sz="1200" dirty="0"/>
          </a:p>
        </p:txBody>
      </p:sp>
      <p:sp>
        <p:nvSpPr>
          <p:cNvPr id="12" name="TextBox 1">
            <a:extLst>
              <a:ext uri="{FF2B5EF4-FFF2-40B4-BE49-F238E27FC236}">
                <a16:creationId xmlns:a16="http://schemas.microsoft.com/office/drawing/2014/main" id="{B62DB07A-F20E-2D97-CD89-1487B348892F}"/>
              </a:ext>
            </a:extLst>
          </p:cNvPr>
          <p:cNvSpPr txBox="1"/>
          <p:nvPr/>
        </p:nvSpPr>
        <p:spPr>
          <a:xfrm>
            <a:off x="515480" y="6157955"/>
            <a:ext cx="6465995" cy="33855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rPr>
              <a:t>Why are high quality supervisions so important? </a:t>
            </a:r>
          </a:p>
        </p:txBody>
      </p:sp>
      <p:sp>
        <p:nvSpPr>
          <p:cNvPr id="10" name="TextBox 9">
            <a:extLst>
              <a:ext uri="{FF2B5EF4-FFF2-40B4-BE49-F238E27FC236}">
                <a16:creationId xmlns:a16="http://schemas.microsoft.com/office/drawing/2014/main" id="{56195307-8990-1572-E9C7-46ECE402040D}"/>
              </a:ext>
            </a:extLst>
          </p:cNvPr>
          <p:cNvSpPr txBox="1"/>
          <p:nvPr/>
        </p:nvSpPr>
        <p:spPr>
          <a:xfrm>
            <a:off x="503086" y="3654026"/>
            <a:ext cx="6391756" cy="1569660"/>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Having an open and honest dialogue with colleagues so you can lean on them for support. </a:t>
            </a:r>
          </a:p>
          <a:p>
            <a:pPr marL="171450" indent="-171450">
              <a:buFont typeface="Arial" panose="020B0604020202020204" pitchFamily="34" charset="0"/>
              <a:buChar char="•"/>
            </a:pPr>
            <a:r>
              <a:rPr lang="en-GB" sz="1200" dirty="0"/>
              <a:t>Ensuring wellbeing is part of the team culture and the importance of it is recognised by leadership. </a:t>
            </a:r>
          </a:p>
          <a:p>
            <a:pPr marL="171450" indent="-171450">
              <a:buFont typeface="Arial" panose="020B0604020202020204" pitchFamily="34" charset="0"/>
              <a:buChar char="•"/>
            </a:pPr>
            <a:r>
              <a:rPr lang="en-GB" sz="1200" dirty="0"/>
              <a:t>Reflective practice approach, educators need time to reflect to regulate not only themselves but the children in their care. </a:t>
            </a:r>
          </a:p>
          <a:p>
            <a:pPr marL="171450" indent="-171450">
              <a:buFont typeface="Arial" panose="020B0604020202020204" pitchFamily="34" charset="0"/>
              <a:buChar char="•"/>
            </a:pPr>
            <a:r>
              <a:rPr lang="en-GB" sz="1200" dirty="0"/>
              <a:t>One to ones, supervisions and appraisals are important, as these meetings give educators the opportunity to share with leaders positives and negatives. Leaders can then implement strategies of support as required. </a:t>
            </a:r>
          </a:p>
        </p:txBody>
      </p:sp>
      <p:sp>
        <p:nvSpPr>
          <p:cNvPr id="14" name="TextBox 13">
            <a:extLst>
              <a:ext uri="{FF2B5EF4-FFF2-40B4-BE49-F238E27FC236}">
                <a16:creationId xmlns:a16="http://schemas.microsoft.com/office/drawing/2014/main" id="{FAA8CB8B-7084-7C72-E9DB-83F81C9F8186}"/>
              </a:ext>
            </a:extLst>
          </p:cNvPr>
          <p:cNvSpPr txBox="1"/>
          <p:nvPr/>
        </p:nvSpPr>
        <p:spPr>
          <a:xfrm>
            <a:off x="515480" y="6453034"/>
            <a:ext cx="6273517" cy="646331"/>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Supervisions are meetings and time set aside for people to genuinely talk about how they feel. The leader should then have appropriate resources to provide support, share strategies, and also know where to signpost. </a:t>
            </a:r>
          </a:p>
        </p:txBody>
      </p:sp>
      <p:sp>
        <p:nvSpPr>
          <p:cNvPr id="16" name="TextBox 15">
            <a:extLst>
              <a:ext uri="{FF2B5EF4-FFF2-40B4-BE49-F238E27FC236}">
                <a16:creationId xmlns:a16="http://schemas.microsoft.com/office/drawing/2014/main" id="{68CA2EE5-95AE-EEE1-973A-D41F16C5F806}"/>
              </a:ext>
            </a:extLst>
          </p:cNvPr>
          <p:cNvSpPr txBox="1"/>
          <p:nvPr/>
        </p:nvSpPr>
        <p:spPr>
          <a:xfrm>
            <a:off x="604540" y="8477736"/>
            <a:ext cx="6350593" cy="1015663"/>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Children demonstrate challenging behaviour from confusion and/or deregulation, behaviour is the tip of the iceberg of the emotions the child feels underneath. </a:t>
            </a:r>
          </a:p>
          <a:p>
            <a:pPr marL="171450" indent="-171450">
              <a:buFont typeface="Arial" panose="020B0604020202020204" pitchFamily="34" charset="0"/>
              <a:buChar char="•"/>
            </a:pPr>
            <a:r>
              <a:rPr lang="en-GB" sz="1200" dirty="0"/>
              <a:t>Exploring how children feel enables you as an educator to understand the behaviour they exhibit. You can then provide reassurance and emotional support which will in turn support and decrease the challenging behaviour. </a:t>
            </a:r>
          </a:p>
        </p:txBody>
      </p:sp>
    </p:spTree>
    <p:extLst>
      <p:ext uri="{BB962C8B-B14F-4D97-AF65-F5344CB8AC3E}">
        <p14:creationId xmlns:p14="http://schemas.microsoft.com/office/powerpoint/2010/main" val="1535343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fontScale="85000" lnSpcReduction="10000"/>
          </a:bodyPr>
          <a:lstStyle/>
          <a:p>
            <a:r>
              <a:rPr lang="en-US" sz="1600" dirty="0">
                <a:solidFill>
                  <a:srgbClr val="002060"/>
                </a:solidFill>
                <a:latin typeface="Nunito"/>
              </a:rPr>
              <a:t>MODULE 4 ASSESSMENT CONTINUED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19974" y="1989287"/>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4</a:t>
            </a:r>
            <a:endParaRPr lang="en-US" sz="1600" b="1" dirty="0">
              <a:solidFill>
                <a:srgbClr val="002060"/>
              </a:solidFill>
              <a:latin typeface="Nunito ExtraBold" pitchFamily="2" charset="77"/>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461265" y="1871468"/>
            <a:ext cx="6516334" cy="2235310"/>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513011" y="4490674"/>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5</a:t>
            </a:r>
            <a:endParaRPr lang="en-US" sz="1600" b="1" dirty="0">
              <a:solidFill>
                <a:srgbClr val="002060"/>
              </a:solidFill>
              <a:latin typeface="Nunito ExtraBold" pitchFamily="2" charset="77"/>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61265" y="4362388"/>
            <a:ext cx="6525226" cy="3416477"/>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297176" y="1021904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8</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4" name="TextBox 1">
            <a:extLst>
              <a:ext uri="{FF2B5EF4-FFF2-40B4-BE49-F238E27FC236}">
                <a16:creationId xmlns:a16="http://schemas.microsoft.com/office/drawing/2014/main" id="{7CB2868E-285A-44F0-34A1-AD7EEFBC16CD}"/>
              </a:ext>
            </a:extLst>
          </p:cNvPr>
          <p:cNvSpPr txBox="1"/>
          <p:nvPr/>
        </p:nvSpPr>
        <p:spPr>
          <a:xfrm>
            <a:off x="511604" y="2651703"/>
            <a:ext cx="6465995" cy="73781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rPr>
              <a:t>Why is it vital to coach new recruits in appropriate ways to approach families? </a:t>
            </a:r>
          </a:p>
        </p:txBody>
      </p:sp>
      <p:sp>
        <p:nvSpPr>
          <p:cNvPr id="14" name="TextBox 13">
            <a:extLst>
              <a:ext uri="{FF2B5EF4-FFF2-40B4-BE49-F238E27FC236}">
                <a16:creationId xmlns:a16="http://schemas.microsoft.com/office/drawing/2014/main" id="{9AA9B667-93E9-7E8B-E16B-257A2EBECDA1}"/>
              </a:ext>
            </a:extLst>
          </p:cNvPr>
          <p:cNvSpPr txBox="1"/>
          <p:nvPr/>
        </p:nvSpPr>
        <p:spPr>
          <a:xfrm>
            <a:off x="503182" y="2330390"/>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4 (Please note, the below are examples and answers may vary) </a:t>
            </a:r>
            <a:endParaRPr lang="en-GB" sz="1200" dirty="0"/>
          </a:p>
        </p:txBody>
      </p:sp>
      <p:sp>
        <p:nvSpPr>
          <p:cNvPr id="16" name="TextBox 15">
            <a:extLst>
              <a:ext uri="{FF2B5EF4-FFF2-40B4-BE49-F238E27FC236}">
                <a16:creationId xmlns:a16="http://schemas.microsoft.com/office/drawing/2014/main" id="{64C7ECEF-A178-4E8D-AF93-416A25646264}"/>
              </a:ext>
            </a:extLst>
          </p:cNvPr>
          <p:cNvSpPr txBox="1"/>
          <p:nvPr/>
        </p:nvSpPr>
        <p:spPr>
          <a:xfrm>
            <a:off x="554769" y="4828613"/>
            <a:ext cx="63796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solidFill>
                  <a:srgbClr val="001F60"/>
                </a:solidFill>
                <a:latin typeface="Nunito"/>
              </a:rPr>
              <a:t>Answer 5 (Please note, the below are examples and answers may vary) </a:t>
            </a:r>
            <a:endParaRPr lang="en-GB" sz="1200" dirty="0"/>
          </a:p>
        </p:txBody>
      </p:sp>
      <p:sp>
        <p:nvSpPr>
          <p:cNvPr id="5" name="TextBox 1">
            <a:extLst>
              <a:ext uri="{FF2B5EF4-FFF2-40B4-BE49-F238E27FC236}">
                <a16:creationId xmlns:a16="http://schemas.microsoft.com/office/drawing/2014/main" id="{A773469D-89A1-DFD7-EBED-BC2FC21DAC47}"/>
              </a:ext>
            </a:extLst>
          </p:cNvPr>
          <p:cNvSpPr txBox="1"/>
          <p:nvPr/>
        </p:nvSpPr>
        <p:spPr>
          <a:xfrm>
            <a:off x="554769" y="5202930"/>
            <a:ext cx="6465995" cy="73781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a:ea typeface="Calibri"/>
                <a:cs typeface="Times New Roman"/>
              </a:rPr>
              <a:t>To finalise the podcast episode, key take aways for transitions to put into practice were discussed</a:t>
            </a:r>
            <a:r>
              <a:rPr lang="en-GB" sz="1200" dirty="0">
                <a:solidFill>
                  <a:schemeClr val="accent1">
                    <a:lumMod val="50000"/>
                  </a:schemeClr>
                </a:solidFill>
                <a:latin typeface="Nunito"/>
                <a:ea typeface="Calibri"/>
                <a:cs typeface="Times New Roman"/>
              </a:rPr>
              <a:t>. Could </a:t>
            </a:r>
            <a:r>
              <a:rPr lang="en-GB" sz="1200" dirty="0">
                <a:solidFill>
                  <a:schemeClr val="accent1">
                    <a:lumMod val="50000"/>
                  </a:schemeClr>
                </a:solidFill>
                <a:effectLst/>
                <a:latin typeface="Nunito"/>
                <a:ea typeface="Calibri"/>
                <a:cs typeface="Times New Roman"/>
              </a:rPr>
              <a:t>you please describe what these were?</a:t>
            </a:r>
            <a:r>
              <a:rPr lang="en-GB" sz="1200" dirty="0">
                <a:solidFill>
                  <a:schemeClr val="accent1">
                    <a:lumMod val="50000"/>
                  </a:schemeClr>
                </a:solidFill>
                <a:latin typeface="Nunito"/>
                <a:ea typeface="Calibri"/>
                <a:cs typeface="Times New Roman"/>
              </a:rPr>
              <a: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E69047DB-85CA-E055-76FB-B876EDD03786}"/>
              </a:ext>
            </a:extLst>
          </p:cNvPr>
          <p:cNvSpPr txBox="1"/>
          <p:nvPr/>
        </p:nvSpPr>
        <p:spPr>
          <a:xfrm>
            <a:off x="486668" y="3001601"/>
            <a:ext cx="6447765" cy="1015663"/>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Making families comfortable is key. It is not easy to tackle difficult discussions and ensuring that this is handled appropriately will require role modelling and coaching for new recruits. </a:t>
            </a:r>
          </a:p>
          <a:p>
            <a:pPr marL="171450" indent="-171450">
              <a:buFont typeface="Arial" panose="020B0604020202020204" pitchFamily="34" charset="0"/>
              <a:buChar char="•"/>
            </a:pPr>
            <a:r>
              <a:rPr lang="en-GB" sz="1200" dirty="0"/>
              <a:t>When you have a difficult topic to discuss, there are certain approaches and language you can use to support families and put them at ease. Coaching is a key part of an educator's learning and development to ensure they adopt and encourage the correct approach. </a:t>
            </a:r>
          </a:p>
        </p:txBody>
      </p:sp>
      <p:sp>
        <p:nvSpPr>
          <p:cNvPr id="12" name="TextBox 11">
            <a:extLst>
              <a:ext uri="{FF2B5EF4-FFF2-40B4-BE49-F238E27FC236}">
                <a16:creationId xmlns:a16="http://schemas.microsoft.com/office/drawing/2014/main" id="{C50233EF-2EB4-1D65-3E69-9841CDC3F1D1}"/>
              </a:ext>
            </a:extLst>
          </p:cNvPr>
          <p:cNvSpPr txBox="1"/>
          <p:nvPr/>
        </p:nvSpPr>
        <p:spPr>
          <a:xfrm>
            <a:off x="573184" y="5857800"/>
            <a:ext cx="6114006" cy="1384995"/>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sz="1200" dirty="0"/>
              <a:t>Open dialogue around play and checking all are on the same page. </a:t>
            </a:r>
          </a:p>
          <a:p>
            <a:pPr marL="171450" indent="-171450">
              <a:buFont typeface="Arial" panose="020B0604020202020204" pitchFamily="34" charset="0"/>
              <a:buChar char="•"/>
            </a:pPr>
            <a:r>
              <a:rPr lang="en-GB" sz="1200" dirty="0"/>
              <a:t>Acknowledging smaller transitions daily which will in turn support the larger transitions upcoming. </a:t>
            </a:r>
          </a:p>
          <a:p>
            <a:pPr marL="171450" indent="-171450">
              <a:buFont typeface="Arial" panose="020B0604020202020204" pitchFamily="34" charset="0"/>
              <a:buChar char="•"/>
            </a:pPr>
            <a:r>
              <a:rPr lang="en-GB" sz="1200" dirty="0"/>
              <a:t>Individual and team reflection on how to create and encourage an ethos of support and management through changes and transitions. </a:t>
            </a:r>
          </a:p>
          <a:p>
            <a:pPr marL="171450" indent="-171450">
              <a:buFont typeface="Arial" panose="020B0604020202020204" pitchFamily="34" charset="0"/>
              <a:buChar char="•"/>
            </a:pPr>
            <a:r>
              <a:rPr lang="en-GB" sz="1200" dirty="0"/>
              <a:t>Transitions are about the child, the family, and the educator, therefore all need to be involved and working together for successful and smooth transitions. </a:t>
            </a:r>
          </a:p>
        </p:txBody>
      </p:sp>
    </p:spTree>
    <p:extLst>
      <p:ext uri="{BB962C8B-B14F-4D97-AF65-F5344CB8AC3E}">
        <p14:creationId xmlns:p14="http://schemas.microsoft.com/office/powerpoint/2010/main" val="1586262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41209" y="1450260"/>
            <a:ext cx="3617208" cy="338554"/>
          </a:xfrm>
          <a:prstGeom prst="rect">
            <a:avLst/>
          </a:prstGeom>
          <a:noFill/>
        </p:spPr>
        <p:txBody>
          <a:bodyPr wrap="square" lIns="91440" tIns="45720" rIns="91440" bIns="45720" rtlCol="0" anchor="t">
            <a:normAutofit fontScale="92500"/>
          </a:bodyPr>
          <a:lstStyle/>
          <a:p>
            <a:r>
              <a:rPr lang="en-US" sz="1600">
                <a:solidFill>
                  <a:srgbClr val="002060"/>
                </a:solidFill>
                <a:latin typeface="Nunito"/>
              </a:rPr>
              <a:t>MODULE 1 ASSESSMENT CONTINUED</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19974" y="1989287"/>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3</a:t>
            </a:r>
            <a:endParaRPr lang="en-US" sz="1600" b="1">
              <a:solidFill>
                <a:srgbClr val="002060"/>
              </a:solidFill>
              <a:latin typeface="Nunito ExtraBold" pitchFamily="2" charset="77"/>
            </a:endParaRPr>
          </a:p>
        </p:txBody>
      </p:sp>
      <p:sp>
        <p:nvSpPr>
          <p:cNvPr id="31" name="TextBox 30">
            <a:extLst>
              <a:ext uri="{FF2B5EF4-FFF2-40B4-BE49-F238E27FC236}">
                <a16:creationId xmlns:a16="http://schemas.microsoft.com/office/drawing/2014/main" id="{FE756C12-8ED7-6173-ADFC-05EAA423D86C}"/>
              </a:ext>
            </a:extLst>
          </p:cNvPr>
          <p:cNvSpPr txBox="1"/>
          <p:nvPr/>
        </p:nvSpPr>
        <p:spPr>
          <a:xfrm>
            <a:off x="488917" y="2332294"/>
            <a:ext cx="6465995" cy="338554"/>
          </a:xfrm>
          <a:prstGeom prst="rect">
            <a:avLst/>
          </a:prstGeom>
          <a:noFill/>
        </p:spPr>
        <p:txBody>
          <a:bodyPr wrap="square" lIns="91440" tIns="45720" rIns="91440" bIns="45720" rtlCol="0" anchor="t">
            <a:noAutofit/>
          </a:bodyPr>
          <a:lstStyle/>
          <a:p>
            <a:pPr>
              <a:lnSpc>
                <a:spcPct val="107000"/>
              </a:lnSpc>
              <a:spcAft>
                <a:spcPts val="800"/>
              </a:spcAft>
            </a:pPr>
            <a:endParaRPr lang="en-US" sz="1400" dirty="0">
              <a:ea typeface="Calibri"/>
              <a:cs typeface="Calibri"/>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447188" y="1871468"/>
            <a:ext cx="6503300" cy="2581769"/>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519974" y="4762119"/>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4</a:t>
            </a:r>
            <a:endParaRPr lang="en-US" sz="1600" b="1">
              <a:solidFill>
                <a:srgbClr val="002060"/>
              </a:solidFill>
              <a:latin typeface="Nunito ExtraBold" pitchFamily="2" charset="77"/>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36123" y="4607931"/>
            <a:ext cx="6525226" cy="2350864"/>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297176" y="10219042"/>
            <a:ext cx="1049921" cy="262126"/>
          </a:xfrm>
          <a:prstGeom prst="rect">
            <a:avLst/>
          </a:prstGeom>
          <a:noFill/>
        </p:spPr>
        <p:txBody>
          <a:bodyPr wrap="square" lIns="91440" tIns="45720" rIns="91440" bIns="45720" rtlCol="0" anchor="t">
            <a:noAutofit/>
          </a:bodyPr>
          <a:lstStyle/>
          <a:p>
            <a:pPr algn="r" rtl="0" fontAlgn="base"/>
            <a:r>
              <a:rPr lang="en-GB" sz="1100">
                <a:solidFill>
                  <a:srgbClr val="001F60"/>
                </a:solidFill>
                <a:latin typeface="Nunito" pitchFamily="2" charset="77"/>
              </a:rPr>
              <a:t>2</a:t>
            </a:r>
            <a:endParaRPr lang="en-GB" sz="1100" b="0" i="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5" name="TextBox 4">
            <a:extLst>
              <a:ext uri="{FF2B5EF4-FFF2-40B4-BE49-F238E27FC236}">
                <a16:creationId xmlns:a16="http://schemas.microsoft.com/office/drawing/2014/main" id="{6B1371BC-4BC2-836E-C6F2-48A5499AEF4E}"/>
              </a:ext>
            </a:extLst>
          </p:cNvPr>
          <p:cNvSpPr txBox="1">
            <a:spLocks/>
          </p:cNvSpPr>
          <p:nvPr/>
        </p:nvSpPr>
        <p:spPr>
          <a:xfrm>
            <a:off x="477434" y="7248299"/>
            <a:ext cx="7815444" cy="458850"/>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5</a:t>
            </a:r>
          </a:p>
        </p:txBody>
      </p:sp>
      <p:sp>
        <p:nvSpPr>
          <p:cNvPr id="10" name="Rounded Rectangle 5">
            <a:extLst>
              <a:ext uri="{FF2B5EF4-FFF2-40B4-BE49-F238E27FC236}">
                <a16:creationId xmlns:a16="http://schemas.microsoft.com/office/drawing/2014/main" id="{10C26577-79BF-60BF-2665-A4BA147A688C}"/>
              </a:ext>
            </a:extLst>
          </p:cNvPr>
          <p:cNvSpPr/>
          <p:nvPr/>
        </p:nvSpPr>
        <p:spPr>
          <a:xfrm>
            <a:off x="432740" y="7168124"/>
            <a:ext cx="6525226" cy="2800767"/>
          </a:xfrm>
          <a:prstGeom prst="roundRect">
            <a:avLst>
              <a:gd name="adj" fmla="val 4740"/>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0C59835-F1CE-2086-DE28-1C5A67B61E18}"/>
              </a:ext>
            </a:extLst>
          </p:cNvPr>
          <p:cNvSpPr txBox="1"/>
          <p:nvPr/>
        </p:nvSpPr>
        <p:spPr>
          <a:xfrm>
            <a:off x="447675" y="836208"/>
            <a:ext cx="5283277" cy="461665"/>
          </a:xfrm>
          <a:prstGeom prst="rect">
            <a:avLst/>
          </a:prstGeom>
          <a:noFill/>
        </p:spPr>
        <p:txBody>
          <a:bodyPr wrap="square" lIns="91440" tIns="45720" rIns="91440" bIns="45720" rtlCol="0" anchor="ctr">
            <a:normAutofit/>
          </a:bodyPr>
          <a:lstStyle/>
          <a:p>
            <a:endParaRPr lang="en-US" sz="1600" dirty="0">
              <a:solidFill>
                <a:schemeClr val="bg1"/>
              </a:solidFill>
            </a:endParaRPr>
          </a:p>
        </p:txBody>
      </p:sp>
      <p:sp>
        <p:nvSpPr>
          <p:cNvPr id="15" name="TextBox 14">
            <a:extLst>
              <a:ext uri="{FF2B5EF4-FFF2-40B4-BE49-F238E27FC236}">
                <a16:creationId xmlns:a16="http://schemas.microsoft.com/office/drawing/2014/main" id="{10BF85DB-9FB4-7A12-E3E9-23E8C8F5ACFD}"/>
              </a:ext>
            </a:extLst>
          </p:cNvPr>
          <p:cNvSpPr txBox="1"/>
          <p:nvPr/>
        </p:nvSpPr>
        <p:spPr>
          <a:xfrm>
            <a:off x="509199" y="2275940"/>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a:solidFill>
                  <a:schemeClr val="accent1">
                    <a:lumMod val="50000"/>
                  </a:schemeClr>
                </a:solidFill>
                <a:latin typeface="Nunito" pitchFamily="2" charset="0"/>
                <a:ea typeface="Calibri"/>
                <a:cs typeface="Calibri"/>
              </a:rPr>
              <a:t>In the podcast episode Horizontal and Vertical transitions were discussed, could you please define the difference between these? </a:t>
            </a:r>
            <a:endParaRPr lang="en-US" sz="1200" dirty="0">
              <a:solidFill>
                <a:schemeClr val="accent1">
                  <a:lumMod val="50000"/>
                </a:schemeClr>
              </a:solidFill>
              <a:latin typeface="Nunito" pitchFamily="2" charset="0"/>
              <a:ea typeface="Calibri"/>
              <a:cs typeface="Calibri"/>
            </a:endParaRPr>
          </a:p>
        </p:txBody>
      </p:sp>
      <p:sp>
        <p:nvSpPr>
          <p:cNvPr id="9" name="TextBox 8">
            <a:extLst>
              <a:ext uri="{FF2B5EF4-FFF2-40B4-BE49-F238E27FC236}">
                <a16:creationId xmlns:a16="http://schemas.microsoft.com/office/drawing/2014/main" id="{8CDD950D-32C8-CEAE-B329-52BE654C925B}"/>
              </a:ext>
            </a:extLst>
          </p:cNvPr>
          <p:cNvSpPr txBox="1"/>
          <p:nvPr/>
        </p:nvSpPr>
        <p:spPr>
          <a:xfrm>
            <a:off x="519974" y="5060357"/>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chemeClr val="accent1">
                    <a:lumMod val="50000"/>
                  </a:schemeClr>
                </a:solidFill>
                <a:latin typeface="Nunito"/>
                <a:ea typeface="Calibri"/>
                <a:cs typeface="Calibri"/>
              </a:rPr>
              <a:t>Why is parent/educator communication so important and why should an appropriate handover be in place? </a:t>
            </a:r>
            <a:endParaRPr lang="en-US" sz="1200" dirty="0">
              <a:solidFill>
                <a:schemeClr val="accent1">
                  <a:lumMod val="50000"/>
                </a:schemeClr>
              </a:solidFill>
              <a:latin typeface="Nunito" pitchFamily="2" charset="0"/>
              <a:ea typeface="Calibri"/>
              <a:cs typeface="Calibri"/>
            </a:endParaRPr>
          </a:p>
        </p:txBody>
      </p:sp>
      <p:sp>
        <p:nvSpPr>
          <p:cNvPr id="12" name="TextBox 11">
            <a:extLst>
              <a:ext uri="{FF2B5EF4-FFF2-40B4-BE49-F238E27FC236}">
                <a16:creationId xmlns:a16="http://schemas.microsoft.com/office/drawing/2014/main" id="{821F017C-0CD4-8B1B-BA5A-3AF15B721B03}"/>
              </a:ext>
            </a:extLst>
          </p:cNvPr>
          <p:cNvSpPr txBox="1"/>
          <p:nvPr/>
        </p:nvSpPr>
        <p:spPr>
          <a:xfrm>
            <a:off x="536665" y="7546536"/>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a:solidFill>
                  <a:schemeClr val="accent1">
                    <a:lumMod val="50000"/>
                  </a:schemeClr>
                </a:solidFill>
                <a:latin typeface="Nunito" pitchFamily="2" charset="0"/>
                <a:ea typeface="Calibri"/>
                <a:cs typeface="Calibri"/>
              </a:rPr>
              <a:t>Encouraging children to move between activities and/or schedules throughout the day can be challenging, especially when the children are fully engaged in free play. Could you please suggest techniques and/or ideas to prepare children to transition with ease? </a:t>
            </a:r>
            <a:endParaRPr lang="en-US" sz="1200" dirty="0">
              <a:solidFill>
                <a:schemeClr val="accent1">
                  <a:lumMod val="50000"/>
                </a:schemeClr>
              </a:solidFill>
              <a:latin typeface="Nunito" pitchFamily="2" charset="0"/>
              <a:ea typeface="Calibri"/>
              <a:cs typeface="Calibri"/>
            </a:endParaRPr>
          </a:p>
        </p:txBody>
      </p:sp>
    </p:spTree>
    <p:extLst>
      <p:ext uri="{BB962C8B-B14F-4D97-AF65-F5344CB8AC3E}">
        <p14:creationId xmlns:p14="http://schemas.microsoft.com/office/powerpoint/2010/main" val="2836431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a:bodyPr>
          <a:lstStyle/>
          <a:p>
            <a:r>
              <a:rPr lang="en-US" sz="1600">
                <a:solidFill>
                  <a:srgbClr val="002060"/>
                </a:solidFill>
                <a:latin typeface="Nunito"/>
              </a:rPr>
              <a:t>MODULE 2 ASSESSMENT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19974" y="1989287"/>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1</a:t>
            </a:r>
            <a:endParaRPr lang="en-US" sz="1600" b="1" dirty="0">
              <a:solidFill>
                <a:srgbClr val="002060"/>
              </a:solidFill>
              <a:latin typeface="Nunito ExtraBold" pitchFamily="2" charset="77"/>
            </a:endParaRPr>
          </a:p>
        </p:txBody>
      </p:sp>
      <p:sp>
        <p:nvSpPr>
          <p:cNvPr id="31" name="TextBox 30">
            <a:extLst>
              <a:ext uri="{FF2B5EF4-FFF2-40B4-BE49-F238E27FC236}">
                <a16:creationId xmlns:a16="http://schemas.microsoft.com/office/drawing/2014/main" id="{FE756C12-8ED7-6173-ADFC-05EAA423D86C}"/>
              </a:ext>
            </a:extLst>
          </p:cNvPr>
          <p:cNvSpPr txBox="1"/>
          <p:nvPr/>
        </p:nvSpPr>
        <p:spPr>
          <a:xfrm>
            <a:off x="515572" y="4441097"/>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a:solidFill>
                  <a:srgbClr val="001F60"/>
                </a:solidFill>
                <a:latin typeface="Nunito"/>
                <a:ea typeface="Calibri"/>
                <a:cs typeface="Calibri"/>
              </a:rPr>
              <a:t>Why for children is it important to label emotions and have an open dialogue surrounding them?</a:t>
            </a:r>
            <a:endParaRPr lang="en-GB" sz="1200" dirty="0">
              <a:solidFill>
                <a:srgbClr val="001F60"/>
              </a:solidFill>
              <a:latin typeface="Nunito"/>
              <a:ea typeface="Calibri"/>
              <a:cs typeface="Calibri"/>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434155" y="1871468"/>
            <a:ext cx="6542399" cy="2011102"/>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480920" y="4103123"/>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2</a:t>
            </a:r>
            <a:endParaRPr lang="en-US" sz="1600" b="1">
              <a:solidFill>
                <a:srgbClr val="002060"/>
              </a:solidFill>
              <a:latin typeface="Nunito ExtraBold" pitchFamily="2" charset="77"/>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49141" y="4005947"/>
            <a:ext cx="6525226" cy="2431928"/>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297176" y="1021904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pitchFamily="2" charset="77"/>
              </a:rPr>
              <a:t>3</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5" name="TextBox 4">
            <a:extLst>
              <a:ext uri="{FF2B5EF4-FFF2-40B4-BE49-F238E27FC236}">
                <a16:creationId xmlns:a16="http://schemas.microsoft.com/office/drawing/2014/main" id="{6B1371BC-4BC2-836E-C6F2-48A5499AEF4E}"/>
              </a:ext>
            </a:extLst>
          </p:cNvPr>
          <p:cNvSpPr txBox="1">
            <a:spLocks/>
          </p:cNvSpPr>
          <p:nvPr/>
        </p:nvSpPr>
        <p:spPr>
          <a:xfrm>
            <a:off x="477434" y="6675288"/>
            <a:ext cx="7815444"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3</a:t>
            </a:r>
          </a:p>
        </p:txBody>
      </p:sp>
      <p:sp>
        <p:nvSpPr>
          <p:cNvPr id="10" name="Rounded Rectangle 5">
            <a:extLst>
              <a:ext uri="{FF2B5EF4-FFF2-40B4-BE49-F238E27FC236}">
                <a16:creationId xmlns:a16="http://schemas.microsoft.com/office/drawing/2014/main" id="{10C26577-79BF-60BF-2665-A4BA147A688C}"/>
              </a:ext>
            </a:extLst>
          </p:cNvPr>
          <p:cNvSpPr/>
          <p:nvPr/>
        </p:nvSpPr>
        <p:spPr>
          <a:xfrm>
            <a:off x="432740" y="6582090"/>
            <a:ext cx="6525226" cy="2800767"/>
          </a:xfrm>
          <a:prstGeom prst="roundRect">
            <a:avLst>
              <a:gd name="adj" fmla="val 4740"/>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sz="1600" dirty="0">
              <a:solidFill>
                <a:schemeClr val="bg1"/>
              </a:solidFill>
            </a:endParaRPr>
          </a:p>
        </p:txBody>
      </p:sp>
      <p:sp>
        <p:nvSpPr>
          <p:cNvPr id="9" name="TextBox 8">
            <a:extLst>
              <a:ext uri="{FF2B5EF4-FFF2-40B4-BE49-F238E27FC236}">
                <a16:creationId xmlns:a16="http://schemas.microsoft.com/office/drawing/2014/main" id="{5217F4A2-AF65-82E5-F46A-2CBBD4B68D19}"/>
              </a:ext>
            </a:extLst>
          </p:cNvPr>
          <p:cNvSpPr txBox="1"/>
          <p:nvPr/>
        </p:nvSpPr>
        <p:spPr>
          <a:xfrm>
            <a:off x="528859" y="2324837"/>
            <a:ext cx="6452962" cy="411845"/>
          </a:xfrm>
          <a:prstGeom prst="rect">
            <a:avLst/>
          </a:prstGeom>
          <a:noFill/>
        </p:spPr>
        <p:txBody>
          <a:bodyPr wrap="square" lIns="91440" tIns="45720" rIns="91440" bIns="45720" rtlCol="0" anchor="t">
            <a:noAutofit/>
          </a:bodyPr>
          <a:lstStyle/>
          <a:p>
            <a:pPr>
              <a:lnSpc>
                <a:spcPct val="107000"/>
              </a:lnSpc>
              <a:spcAft>
                <a:spcPts val="800"/>
              </a:spcAft>
            </a:pPr>
            <a:endParaRPr lang="en-GB" sz="1400" dirty="0">
              <a:solidFill>
                <a:srgbClr val="001F60"/>
              </a:solidFill>
              <a:effectLst/>
              <a:latin typeface="Nunito"/>
              <a:ea typeface="Calibri"/>
              <a:cs typeface="Times New Roman"/>
            </a:endParaRPr>
          </a:p>
        </p:txBody>
      </p:sp>
      <p:sp>
        <p:nvSpPr>
          <p:cNvPr id="14" name="TextBox 13">
            <a:extLst>
              <a:ext uri="{FF2B5EF4-FFF2-40B4-BE49-F238E27FC236}">
                <a16:creationId xmlns:a16="http://schemas.microsoft.com/office/drawing/2014/main" id="{C8C4249F-D012-2765-0D00-35AC77ECB63F}"/>
              </a:ext>
            </a:extLst>
          </p:cNvPr>
          <p:cNvSpPr txBox="1"/>
          <p:nvPr/>
        </p:nvSpPr>
        <p:spPr>
          <a:xfrm>
            <a:off x="505004" y="2334088"/>
            <a:ext cx="6452962" cy="411845"/>
          </a:xfrm>
          <a:prstGeom prst="rect">
            <a:avLst/>
          </a:prstGeom>
          <a:noFill/>
        </p:spPr>
        <p:txBody>
          <a:bodyPr wrap="square" lIns="91440" tIns="45720" rIns="91440" bIns="45720" rtlCol="0" anchor="t">
            <a:noAutofit/>
          </a:bodyPr>
          <a:lstStyle/>
          <a:p>
            <a:pPr>
              <a:lnSpc>
                <a:spcPct val="107000"/>
              </a:lnSpc>
              <a:spcAft>
                <a:spcPts val="800"/>
              </a:spcAft>
            </a:pPr>
            <a:r>
              <a:rPr lang="en-GB" sz="1200">
                <a:solidFill>
                  <a:srgbClr val="001F60"/>
                </a:solidFill>
                <a:effectLst/>
                <a:latin typeface="Nunito"/>
                <a:ea typeface="Calibri"/>
                <a:cs typeface="Times New Roman"/>
              </a:rPr>
              <a:t>Establishing relationships with families is vital, could you please list why taking the time to build trust and communication with families is important and how this can support the child whilst in the setting? </a:t>
            </a:r>
            <a:endParaRPr lang="en-GB" sz="1200" dirty="0">
              <a:solidFill>
                <a:srgbClr val="001F60"/>
              </a:solidFill>
              <a:effectLst/>
              <a:latin typeface="Nunito"/>
              <a:ea typeface="Calibri"/>
              <a:cs typeface="Times New Roman"/>
            </a:endParaRPr>
          </a:p>
        </p:txBody>
      </p:sp>
      <p:sp>
        <p:nvSpPr>
          <p:cNvPr id="4" name="TextBox 3">
            <a:extLst>
              <a:ext uri="{FF2B5EF4-FFF2-40B4-BE49-F238E27FC236}">
                <a16:creationId xmlns:a16="http://schemas.microsoft.com/office/drawing/2014/main" id="{A5DF7814-64C9-1221-EAFF-A9AEBFAD18B7}"/>
              </a:ext>
            </a:extLst>
          </p:cNvPr>
          <p:cNvSpPr txBox="1"/>
          <p:nvPr/>
        </p:nvSpPr>
        <p:spPr>
          <a:xfrm>
            <a:off x="491971" y="7013842"/>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a:solidFill>
                  <a:srgbClr val="001F60"/>
                </a:solidFill>
                <a:latin typeface="Nunito"/>
                <a:ea typeface="Calibri"/>
                <a:cs typeface="Calibri"/>
              </a:rPr>
              <a:t>Could you please suggest ways to prepare and support children for a transition to a new room, setting or school? </a:t>
            </a:r>
            <a:endParaRPr lang="en-GB" sz="1200" dirty="0">
              <a:solidFill>
                <a:srgbClr val="001F60"/>
              </a:solidFill>
              <a:latin typeface="Nunito"/>
              <a:ea typeface="Calibri"/>
              <a:cs typeface="Calibri"/>
            </a:endParaRPr>
          </a:p>
        </p:txBody>
      </p:sp>
    </p:spTree>
    <p:extLst>
      <p:ext uri="{BB962C8B-B14F-4D97-AF65-F5344CB8AC3E}">
        <p14:creationId xmlns:p14="http://schemas.microsoft.com/office/powerpoint/2010/main" val="1755471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fontScale="85000" lnSpcReduction="10000"/>
          </a:bodyPr>
          <a:lstStyle/>
          <a:p>
            <a:r>
              <a:rPr lang="en-US" sz="1600">
                <a:solidFill>
                  <a:srgbClr val="002060"/>
                </a:solidFill>
                <a:latin typeface="Nunito"/>
              </a:rPr>
              <a:t>MODULE 2 ASSESSMENT CONTINUED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28859" y="1989287"/>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4</a:t>
            </a:r>
            <a:endParaRPr lang="en-US" sz="1600" b="1">
              <a:solidFill>
                <a:srgbClr val="002060"/>
              </a:solidFill>
              <a:latin typeface="Nunito ExtraBold" pitchFamily="2" charset="77"/>
            </a:endParaRPr>
          </a:p>
        </p:txBody>
      </p:sp>
      <p:sp>
        <p:nvSpPr>
          <p:cNvPr id="31" name="TextBox 30">
            <a:extLst>
              <a:ext uri="{FF2B5EF4-FFF2-40B4-BE49-F238E27FC236}">
                <a16:creationId xmlns:a16="http://schemas.microsoft.com/office/drawing/2014/main" id="{FE756C12-8ED7-6173-ADFC-05EAA423D86C}"/>
              </a:ext>
            </a:extLst>
          </p:cNvPr>
          <p:cNvSpPr txBox="1"/>
          <p:nvPr/>
        </p:nvSpPr>
        <p:spPr>
          <a:xfrm>
            <a:off x="529643" y="5273900"/>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rgbClr val="001F60"/>
                </a:solidFill>
                <a:latin typeface="Nunito"/>
                <a:ea typeface="Calibri"/>
                <a:cs typeface="Times New Roman"/>
              </a:rPr>
              <a:t>In the podcast episode, the importance of regular ‘check ins’ with children was discussed. Could you please summarise why these are important and how they can support the child with transitions? </a:t>
            </a:r>
          </a:p>
        </p:txBody>
      </p:sp>
      <p:sp>
        <p:nvSpPr>
          <p:cNvPr id="32" name="Rounded Rectangle 31">
            <a:extLst>
              <a:ext uri="{FF2B5EF4-FFF2-40B4-BE49-F238E27FC236}">
                <a16:creationId xmlns:a16="http://schemas.microsoft.com/office/drawing/2014/main" id="{89A6249C-FF83-DD9D-F285-EC9F85EE5A3D}"/>
              </a:ext>
            </a:extLst>
          </p:cNvPr>
          <p:cNvSpPr/>
          <p:nvPr/>
        </p:nvSpPr>
        <p:spPr>
          <a:xfrm>
            <a:off x="447188" y="1871468"/>
            <a:ext cx="6516333" cy="2805539"/>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505903" y="4964087"/>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5</a:t>
            </a:r>
            <a:endParaRPr lang="en-US" sz="1600" b="1">
              <a:solidFill>
                <a:srgbClr val="002060"/>
              </a:solidFill>
              <a:latin typeface="Nunito ExtraBold" pitchFamily="2" charset="77"/>
            </a:endParaRPr>
          </a:p>
        </p:txBody>
      </p:sp>
      <p:sp>
        <p:nvSpPr>
          <p:cNvPr id="36" name="TextBox 35">
            <a:extLst>
              <a:ext uri="{FF2B5EF4-FFF2-40B4-BE49-F238E27FC236}">
                <a16:creationId xmlns:a16="http://schemas.microsoft.com/office/drawing/2014/main" id="{AF5F5AC2-5CD2-7CE3-9688-88D847F8661E}"/>
              </a:ext>
            </a:extLst>
          </p:cNvPr>
          <p:cNvSpPr txBox="1"/>
          <p:nvPr/>
        </p:nvSpPr>
        <p:spPr>
          <a:xfrm>
            <a:off x="528859" y="2324837"/>
            <a:ext cx="6465995" cy="737814"/>
          </a:xfrm>
          <a:prstGeom prst="rect">
            <a:avLst/>
          </a:prstGeom>
          <a:noFill/>
        </p:spPr>
        <p:txBody>
          <a:bodyPr wrap="square" lIns="91440" tIns="45720" rIns="91440" bIns="45720" rtlCol="0" anchor="t">
            <a:noAutofit/>
          </a:bodyPr>
          <a:lstStyle/>
          <a:p>
            <a:pPr>
              <a:lnSpc>
                <a:spcPct val="107000"/>
              </a:lnSpc>
              <a:spcAft>
                <a:spcPts val="800"/>
              </a:spcAft>
            </a:pPr>
            <a:r>
              <a:rPr lang="en-GB" sz="1200" dirty="0">
                <a:solidFill>
                  <a:srgbClr val="001F60"/>
                </a:solidFill>
                <a:latin typeface="Nunito"/>
                <a:ea typeface="Calibri"/>
                <a:cs typeface="Calibri"/>
              </a:rPr>
              <a:t>How could you use technology to support a child struggling with the transition from home/family to the setting? </a:t>
            </a:r>
          </a:p>
        </p:txBody>
      </p:sp>
      <p:sp>
        <p:nvSpPr>
          <p:cNvPr id="37" name="Rounded Rectangle 36">
            <a:extLst>
              <a:ext uri="{FF2B5EF4-FFF2-40B4-BE49-F238E27FC236}">
                <a16:creationId xmlns:a16="http://schemas.microsoft.com/office/drawing/2014/main" id="{58170756-8424-DC8D-2FC3-F7DADCA63939}"/>
              </a:ext>
            </a:extLst>
          </p:cNvPr>
          <p:cNvSpPr/>
          <p:nvPr/>
        </p:nvSpPr>
        <p:spPr>
          <a:xfrm>
            <a:off x="450200" y="4850716"/>
            <a:ext cx="6525226" cy="5023882"/>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311248" y="1021904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4</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Tree>
    <p:extLst>
      <p:ext uri="{BB962C8B-B14F-4D97-AF65-F5344CB8AC3E}">
        <p14:creationId xmlns:p14="http://schemas.microsoft.com/office/powerpoint/2010/main" val="2902777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a:bodyPr>
          <a:lstStyle/>
          <a:p>
            <a:r>
              <a:rPr lang="en-US" sz="1600">
                <a:solidFill>
                  <a:srgbClr val="002060"/>
                </a:solidFill>
                <a:latin typeface="Nunito"/>
              </a:rPr>
              <a:t>MODULE 3 ASSESSMENT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19974" y="1989287"/>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1</a:t>
            </a:r>
            <a:endParaRPr lang="en-US" sz="1600" b="1">
              <a:solidFill>
                <a:srgbClr val="002060"/>
              </a:solidFill>
              <a:latin typeface="Nunito ExtraBold" pitchFamily="2" charset="77"/>
            </a:endParaRPr>
          </a:p>
        </p:txBody>
      </p:sp>
      <p:sp>
        <p:nvSpPr>
          <p:cNvPr id="31" name="TextBox 30">
            <a:extLst>
              <a:ext uri="{FF2B5EF4-FFF2-40B4-BE49-F238E27FC236}">
                <a16:creationId xmlns:a16="http://schemas.microsoft.com/office/drawing/2014/main" id="{FE756C12-8ED7-6173-ADFC-05EAA423D86C}"/>
              </a:ext>
            </a:extLst>
          </p:cNvPr>
          <p:cNvSpPr txBox="1"/>
          <p:nvPr/>
        </p:nvSpPr>
        <p:spPr>
          <a:xfrm>
            <a:off x="556733" y="6478692"/>
            <a:ext cx="6465995" cy="338554"/>
          </a:xfrm>
          <a:prstGeom prst="rect">
            <a:avLst/>
          </a:prstGeom>
          <a:noFill/>
        </p:spPr>
        <p:txBody>
          <a:bodyPr wrap="square" lIns="91440" tIns="45720" rIns="91440" bIns="45720" rtlCol="0" anchor="t">
            <a:noAutofit/>
          </a:bodyPr>
          <a:lstStyle/>
          <a:p>
            <a:pPr>
              <a:lnSpc>
                <a:spcPct val="107000"/>
              </a:lnSpc>
              <a:spcAft>
                <a:spcPts val="800"/>
              </a:spcAft>
            </a:pPr>
            <a:endParaRPr lang="en-GB" sz="1400" dirty="0">
              <a:solidFill>
                <a:srgbClr val="001F60"/>
              </a:solidFill>
              <a:latin typeface="Nunito"/>
              <a:ea typeface="Calibri"/>
              <a:cs typeface="Times New Roman"/>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447188" y="1871468"/>
            <a:ext cx="6544488" cy="3995677"/>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548117" y="6140718"/>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2</a:t>
            </a:r>
            <a:endParaRPr lang="en-US" sz="1600" b="1">
              <a:solidFill>
                <a:srgbClr val="002060"/>
              </a:solidFill>
              <a:latin typeface="Nunito ExtraBold" pitchFamily="2" charset="77"/>
            </a:endParaRPr>
          </a:p>
        </p:txBody>
      </p:sp>
      <p:sp>
        <p:nvSpPr>
          <p:cNvPr id="36" name="TextBox 35">
            <a:extLst>
              <a:ext uri="{FF2B5EF4-FFF2-40B4-BE49-F238E27FC236}">
                <a16:creationId xmlns:a16="http://schemas.microsoft.com/office/drawing/2014/main" id="{AF5F5AC2-5CD2-7CE3-9688-88D847F8661E}"/>
              </a:ext>
            </a:extLst>
          </p:cNvPr>
          <p:cNvSpPr txBox="1"/>
          <p:nvPr/>
        </p:nvSpPr>
        <p:spPr>
          <a:xfrm>
            <a:off x="528859" y="2324837"/>
            <a:ext cx="6465995" cy="737814"/>
          </a:xfrm>
          <a:prstGeom prst="rect">
            <a:avLst/>
          </a:prstGeom>
          <a:noFill/>
        </p:spPr>
        <p:txBody>
          <a:bodyPr wrap="square" lIns="91440" tIns="45720" rIns="91440" bIns="45720" rtlCol="0" anchor="t">
            <a:noAutofit/>
          </a:bodyPr>
          <a:lstStyle/>
          <a:p>
            <a:pPr>
              <a:lnSpc>
                <a:spcPct val="107000"/>
              </a:lnSpc>
              <a:spcAft>
                <a:spcPts val="800"/>
              </a:spcAft>
            </a:pPr>
            <a:endParaRPr lang="en-GB" sz="1400" dirty="0">
              <a:solidFill>
                <a:srgbClr val="001F60"/>
              </a:solidFill>
              <a:latin typeface="Nunito"/>
              <a:ea typeface="Calibri"/>
              <a:cs typeface="Times New Roman"/>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523125" y="6066415"/>
            <a:ext cx="6525226" cy="4068611"/>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283105" y="1021904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pitchFamily="2" charset="77"/>
              </a:rPr>
              <a:t>5</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9" name="TextBox 1">
            <a:extLst>
              <a:ext uri="{FF2B5EF4-FFF2-40B4-BE49-F238E27FC236}">
                <a16:creationId xmlns:a16="http://schemas.microsoft.com/office/drawing/2014/main" id="{3624C6D5-516D-4235-5915-1FC76AA8C31C}"/>
              </a:ext>
            </a:extLst>
          </p:cNvPr>
          <p:cNvSpPr txBox="1"/>
          <p:nvPr/>
        </p:nvSpPr>
        <p:spPr>
          <a:xfrm>
            <a:off x="525681" y="2367855"/>
            <a:ext cx="6465995" cy="73781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a:solidFill>
                  <a:schemeClr val="accent1">
                    <a:lumMod val="50000"/>
                  </a:schemeClr>
                </a:solidFill>
                <a:effectLst/>
                <a:latin typeface="Nunito" pitchFamily="2" charset="0"/>
                <a:ea typeface="Calibri" panose="020F0502020204030204" pitchFamily="34" charset="0"/>
                <a:cs typeface="Times New Roman" panose="02020603050405020304" pitchFamily="18" charset="0"/>
              </a:rPr>
              <a:t>Could you please state examples of transitions that families may go through that will require educators to provide support?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10" name="TextBox 1">
            <a:extLst>
              <a:ext uri="{FF2B5EF4-FFF2-40B4-BE49-F238E27FC236}">
                <a16:creationId xmlns:a16="http://schemas.microsoft.com/office/drawing/2014/main" id="{D3844E2F-DC23-7C27-5BEA-A065308B1274}"/>
              </a:ext>
            </a:extLst>
          </p:cNvPr>
          <p:cNvSpPr txBox="1"/>
          <p:nvPr/>
        </p:nvSpPr>
        <p:spPr>
          <a:xfrm>
            <a:off x="615964" y="6520700"/>
            <a:ext cx="6465995" cy="33855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a:solidFill>
                  <a:schemeClr val="accent1">
                    <a:lumMod val="50000"/>
                  </a:schemeClr>
                </a:solidFill>
                <a:effectLst/>
                <a:latin typeface="Nunito" pitchFamily="2" charset="0"/>
                <a:ea typeface="Calibri" panose="020F0502020204030204" pitchFamily="34" charset="0"/>
                <a:cs typeface="Times New Roman" panose="02020603050405020304" pitchFamily="18" charset="0"/>
              </a:rPr>
              <a:t>Following on from the previous question, could you now please state examples of how you could provide support to the family and child?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1957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fontScale="85000" lnSpcReduction="10000"/>
          </a:bodyPr>
          <a:lstStyle/>
          <a:p>
            <a:r>
              <a:rPr lang="en-US" sz="1600">
                <a:solidFill>
                  <a:srgbClr val="002060"/>
                </a:solidFill>
                <a:latin typeface="Nunito"/>
              </a:rPr>
              <a:t>MODULE 3 ASSESSMENT CONTINUED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19974" y="1989287"/>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3</a:t>
            </a:r>
            <a:endParaRPr lang="en-US" sz="1600" b="1">
              <a:solidFill>
                <a:srgbClr val="002060"/>
              </a:solidFill>
              <a:latin typeface="Nunito ExtraBold" pitchFamily="2" charset="77"/>
            </a:endParaRPr>
          </a:p>
        </p:txBody>
      </p:sp>
      <p:sp>
        <p:nvSpPr>
          <p:cNvPr id="32" name="Rounded Rectangle 31">
            <a:extLst>
              <a:ext uri="{FF2B5EF4-FFF2-40B4-BE49-F238E27FC236}">
                <a16:creationId xmlns:a16="http://schemas.microsoft.com/office/drawing/2014/main" id="{89A6249C-FF83-DD9D-F285-EC9F85EE5A3D}"/>
              </a:ext>
            </a:extLst>
          </p:cNvPr>
          <p:cNvSpPr/>
          <p:nvPr/>
        </p:nvSpPr>
        <p:spPr>
          <a:xfrm>
            <a:off x="447188" y="1871468"/>
            <a:ext cx="6516333" cy="2467459"/>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519974" y="4597996"/>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4</a:t>
            </a:r>
            <a:endParaRPr lang="en-US" sz="1600" b="1">
              <a:solidFill>
                <a:srgbClr val="002060"/>
              </a:solidFill>
              <a:latin typeface="Nunito ExtraBold" pitchFamily="2" charset="77"/>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45016" y="4526866"/>
            <a:ext cx="6525226" cy="2476403"/>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283104" y="10219042"/>
            <a:ext cx="1049921" cy="262126"/>
          </a:xfrm>
          <a:prstGeom prst="rect">
            <a:avLst/>
          </a:prstGeom>
          <a:noFill/>
        </p:spPr>
        <p:txBody>
          <a:bodyPr wrap="square" lIns="91440" tIns="45720" rIns="91440" bIns="45720" rtlCol="0" anchor="t">
            <a:noAutofit/>
          </a:bodyPr>
          <a:lstStyle/>
          <a:p>
            <a:pPr algn="r"/>
            <a:r>
              <a:rPr lang="en-GB" sz="1100" dirty="0">
                <a:solidFill>
                  <a:srgbClr val="001F60"/>
                </a:solidFill>
                <a:latin typeface="Nunito"/>
              </a:rPr>
              <a:t>6</a:t>
            </a:r>
            <a:endParaRPr lang="en-US" dirty="0"/>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14" name="TextBox 13">
            <a:extLst>
              <a:ext uri="{FF2B5EF4-FFF2-40B4-BE49-F238E27FC236}">
                <a16:creationId xmlns:a16="http://schemas.microsoft.com/office/drawing/2014/main" id="{45F8942B-F75B-62BB-844C-63A6F75BA836}"/>
              </a:ext>
            </a:extLst>
          </p:cNvPr>
          <p:cNvSpPr txBox="1"/>
          <p:nvPr/>
        </p:nvSpPr>
        <p:spPr>
          <a:xfrm>
            <a:off x="520147" y="2268591"/>
            <a:ext cx="6465995" cy="737814"/>
          </a:xfrm>
          <a:prstGeom prst="rect">
            <a:avLst/>
          </a:prstGeom>
          <a:noFill/>
        </p:spPr>
        <p:txBody>
          <a:bodyPr wrap="square" lIns="91440" tIns="45720" rIns="91440" bIns="45720" rtlCol="0" anchor="t">
            <a:noAutofit/>
          </a:bodyPr>
          <a:lstStyle/>
          <a:p>
            <a:pPr>
              <a:lnSpc>
                <a:spcPct val="107000"/>
              </a:lnSpc>
              <a:spcAft>
                <a:spcPts val="800"/>
              </a:spcAft>
            </a:pPr>
            <a:endParaRPr lang="en-US" dirty="0"/>
          </a:p>
        </p:txBody>
      </p:sp>
      <p:sp>
        <p:nvSpPr>
          <p:cNvPr id="4" name="TextBox 3">
            <a:extLst>
              <a:ext uri="{FF2B5EF4-FFF2-40B4-BE49-F238E27FC236}">
                <a16:creationId xmlns:a16="http://schemas.microsoft.com/office/drawing/2014/main" id="{DC2922DA-B3DA-82AF-535E-68D5E07F6647}"/>
              </a:ext>
            </a:extLst>
          </p:cNvPr>
          <p:cNvSpPr txBox="1"/>
          <p:nvPr/>
        </p:nvSpPr>
        <p:spPr>
          <a:xfrm>
            <a:off x="515743" y="7744106"/>
            <a:ext cx="6465995" cy="338554"/>
          </a:xfrm>
          <a:prstGeom prst="rect">
            <a:avLst/>
          </a:prstGeom>
          <a:noFill/>
        </p:spPr>
        <p:txBody>
          <a:bodyPr wrap="square" lIns="91440" tIns="45720" rIns="91440" bIns="45720" rtlCol="0" anchor="t">
            <a:noAutofit/>
          </a:bodyPr>
          <a:lstStyle/>
          <a:p>
            <a:pPr>
              <a:lnSpc>
                <a:spcPct val="107000"/>
              </a:lnSpc>
              <a:spcAft>
                <a:spcPts val="800"/>
              </a:spcAft>
            </a:pPr>
            <a:r>
              <a:rPr lang="en-GB" sz="1200">
                <a:solidFill>
                  <a:srgbClr val="001F60"/>
                </a:solidFill>
                <a:latin typeface="Nunito"/>
                <a:ea typeface="Calibri"/>
                <a:cs typeface="Times New Roman"/>
              </a:rPr>
              <a:t>To encourage parent partnership through transitions, please state examples of how to embed a routine and ethos of support through these changes? </a:t>
            </a:r>
            <a:endParaRPr lang="en-GB" sz="1200" dirty="0">
              <a:solidFill>
                <a:srgbClr val="001F60"/>
              </a:solidFill>
              <a:latin typeface="Nunito"/>
              <a:ea typeface="Calibri"/>
              <a:cs typeface="Times New Roman"/>
            </a:endParaRPr>
          </a:p>
        </p:txBody>
      </p:sp>
      <p:sp>
        <p:nvSpPr>
          <p:cNvPr id="5" name="TextBox 4">
            <a:extLst>
              <a:ext uri="{FF2B5EF4-FFF2-40B4-BE49-F238E27FC236}">
                <a16:creationId xmlns:a16="http://schemas.microsoft.com/office/drawing/2014/main" id="{207FFB93-542F-0E9E-8A12-7952F6668956}"/>
              </a:ext>
            </a:extLst>
          </p:cNvPr>
          <p:cNvSpPr txBox="1">
            <a:spLocks/>
          </p:cNvSpPr>
          <p:nvPr/>
        </p:nvSpPr>
        <p:spPr>
          <a:xfrm>
            <a:off x="520145" y="7406132"/>
            <a:ext cx="6379530" cy="338554"/>
          </a:xfrm>
          <a:prstGeom prst="rect">
            <a:avLst/>
          </a:prstGeom>
          <a:noFill/>
        </p:spPr>
        <p:txBody>
          <a:bodyPr wrap="square" lIns="91440" tIns="45720" rIns="91440" bIns="45720" rtlCol="0" anchor="t">
            <a:normAutofit/>
          </a:bodyPr>
          <a:lstStyle/>
          <a:p>
            <a:r>
              <a:rPr lang="en-US" sz="1600" b="1">
                <a:solidFill>
                  <a:srgbClr val="002060"/>
                </a:solidFill>
                <a:latin typeface="Nunito ExtraBold"/>
              </a:rPr>
              <a:t>QUESTION 5</a:t>
            </a:r>
            <a:endParaRPr lang="en-US" sz="1600" b="1">
              <a:solidFill>
                <a:srgbClr val="002060"/>
              </a:solidFill>
              <a:latin typeface="Nunito ExtraBold" pitchFamily="2" charset="77"/>
            </a:endParaRPr>
          </a:p>
        </p:txBody>
      </p:sp>
      <p:sp>
        <p:nvSpPr>
          <p:cNvPr id="7" name="Rounded Rectangle 36">
            <a:extLst>
              <a:ext uri="{FF2B5EF4-FFF2-40B4-BE49-F238E27FC236}">
                <a16:creationId xmlns:a16="http://schemas.microsoft.com/office/drawing/2014/main" id="{7A3E99C2-31DA-5C28-2C91-0DAE2BA0E467}"/>
              </a:ext>
            </a:extLst>
          </p:cNvPr>
          <p:cNvSpPr/>
          <p:nvPr/>
        </p:nvSpPr>
        <p:spPr>
          <a:xfrm>
            <a:off x="445177" y="7237253"/>
            <a:ext cx="6525226" cy="2609828"/>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
            <a:extLst>
              <a:ext uri="{FF2B5EF4-FFF2-40B4-BE49-F238E27FC236}">
                <a16:creationId xmlns:a16="http://schemas.microsoft.com/office/drawing/2014/main" id="{3BD0B57E-F510-A9FE-DDBC-BB39F17210CC}"/>
              </a:ext>
            </a:extLst>
          </p:cNvPr>
          <p:cNvSpPr txBox="1"/>
          <p:nvPr/>
        </p:nvSpPr>
        <p:spPr>
          <a:xfrm>
            <a:off x="504247" y="2289980"/>
            <a:ext cx="6465995" cy="73781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a:ea typeface="Calibri"/>
                <a:cs typeface="Times New Roman"/>
              </a:rPr>
              <a:t>Please finish the below </a:t>
            </a:r>
            <a:r>
              <a:rPr lang="en-GB" sz="1200" dirty="0">
                <a:solidFill>
                  <a:schemeClr val="accent1">
                    <a:lumMod val="50000"/>
                  </a:schemeClr>
                </a:solidFill>
                <a:latin typeface="Nunito"/>
                <a:ea typeface="Calibri"/>
                <a:cs typeface="Times New Roman"/>
              </a:rPr>
              <a:t>sentence: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chemeClr val="accent1">
                    <a:lumMod val="50000"/>
                  </a:schemeClr>
                </a:solidFill>
                <a:effectLst/>
                <a:latin typeface="Nunito"/>
                <a:ea typeface="Calibri"/>
                <a:cs typeface="Times New Roman"/>
              </a:rPr>
              <a:t>The more opportunities you provide for children to engage in free play, the more opportunities they have to explore….</a:t>
            </a:r>
          </a:p>
        </p:txBody>
      </p:sp>
      <p:sp>
        <p:nvSpPr>
          <p:cNvPr id="9" name="TextBox 1">
            <a:extLst>
              <a:ext uri="{FF2B5EF4-FFF2-40B4-BE49-F238E27FC236}">
                <a16:creationId xmlns:a16="http://schemas.microsoft.com/office/drawing/2014/main" id="{E107999B-723C-ED81-F575-BC999709F7CE}"/>
              </a:ext>
            </a:extLst>
          </p:cNvPr>
          <p:cNvSpPr txBox="1"/>
          <p:nvPr/>
        </p:nvSpPr>
        <p:spPr>
          <a:xfrm>
            <a:off x="497526" y="4939604"/>
            <a:ext cx="6465995" cy="73781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a:ea typeface="Calibri"/>
                <a:cs typeface="Times New Roman"/>
              </a:rPr>
              <a:t>As an educator, engaging and observing children in their play is key for </a:t>
            </a:r>
            <a:r>
              <a:rPr lang="en-GB" sz="1200" dirty="0">
                <a:solidFill>
                  <a:schemeClr val="accent1">
                    <a:lumMod val="50000"/>
                  </a:schemeClr>
                </a:solidFill>
                <a:latin typeface="Nunito"/>
                <a:ea typeface="Calibri"/>
                <a:cs typeface="Times New Roman"/>
              </a:rPr>
              <a:t>safeguarding. Could </a:t>
            </a:r>
            <a:r>
              <a:rPr lang="en-GB" sz="1200" dirty="0">
                <a:solidFill>
                  <a:schemeClr val="accent1">
                    <a:lumMod val="50000"/>
                  </a:schemeClr>
                </a:solidFill>
                <a:effectLst/>
                <a:latin typeface="Nunito"/>
                <a:ea typeface="Calibri"/>
                <a:cs typeface="Times New Roman"/>
              </a:rPr>
              <a:t>you please summarise why this is?</a:t>
            </a:r>
            <a:r>
              <a:rPr lang="en-GB" sz="1200" dirty="0">
                <a:solidFill>
                  <a:schemeClr val="accent1">
                    <a:lumMod val="50000"/>
                  </a:schemeClr>
                </a:solidFill>
                <a:latin typeface="Nunito"/>
                <a:ea typeface="Calibri"/>
                <a:cs typeface="Times New Roman"/>
              </a:rPr>
              <a: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6225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a:bodyPr>
          <a:lstStyle/>
          <a:p>
            <a:r>
              <a:rPr lang="en-US" sz="1600" dirty="0">
                <a:solidFill>
                  <a:srgbClr val="002060"/>
                </a:solidFill>
                <a:latin typeface="Nunito"/>
              </a:rPr>
              <a:t>MODULE 4 ASSESSMENT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19974" y="1989287"/>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1</a:t>
            </a:r>
            <a:endParaRPr lang="en-US" sz="1600" b="1" dirty="0">
              <a:solidFill>
                <a:srgbClr val="002060"/>
              </a:solidFill>
              <a:latin typeface="Nunito ExtraBold" pitchFamily="2" charset="77"/>
            </a:endParaRPr>
          </a:p>
        </p:txBody>
      </p:sp>
      <p:sp>
        <p:nvSpPr>
          <p:cNvPr id="31" name="TextBox 30">
            <a:extLst>
              <a:ext uri="{FF2B5EF4-FFF2-40B4-BE49-F238E27FC236}">
                <a16:creationId xmlns:a16="http://schemas.microsoft.com/office/drawing/2014/main" id="{FE756C12-8ED7-6173-ADFC-05EAA423D86C}"/>
              </a:ext>
            </a:extLst>
          </p:cNvPr>
          <p:cNvSpPr txBox="1"/>
          <p:nvPr/>
        </p:nvSpPr>
        <p:spPr>
          <a:xfrm>
            <a:off x="529644" y="4893729"/>
            <a:ext cx="6465995" cy="338554"/>
          </a:xfrm>
          <a:prstGeom prst="rect">
            <a:avLst/>
          </a:prstGeom>
          <a:noFill/>
        </p:spPr>
        <p:txBody>
          <a:bodyPr wrap="square" lIns="91440" tIns="45720" rIns="91440" bIns="45720" rtlCol="0" anchor="t">
            <a:noAutofit/>
          </a:bodyPr>
          <a:lstStyle/>
          <a:p>
            <a:pPr>
              <a:lnSpc>
                <a:spcPct val="107000"/>
              </a:lnSpc>
              <a:spcAft>
                <a:spcPts val="800"/>
              </a:spcAft>
            </a:pPr>
            <a:endParaRPr lang="en-GB" dirty="0"/>
          </a:p>
        </p:txBody>
      </p:sp>
      <p:sp>
        <p:nvSpPr>
          <p:cNvPr id="32" name="Rounded Rectangle 31">
            <a:extLst>
              <a:ext uri="{FF2B5EF4-FFF2-40B4-BE49-F238E27FC236}">
                <a16:creationId xmlns:a16="http://schemas.microsoft.com/office/drawing/2014/main" id="{89A6249C-FF83-DD9D-F285-EC9F85EE5A3D}"/>
              </a:ext>
            </a:extLst>
          </p:cNvPr>
          <p:cNvSpPr/>
          <p:nvPr/>
        </p:nvSpPr>
        <p:spPr>
          <a:xfrm>
            <a:off x="447188" y="1871468"/>
            <a:ext cx="6516333" cy="2467459"/>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519974" y="4597996"/>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2</a:t>
            </a:r>
            <a:endParaRPr lang="en-US" sz="1600" b="1" dirty="0">
              <a:solidFill>
                <a:srgbClr val="002060"/>
              </a:solidFill>
              <a:latin typeface="Nunito ExtraBold" pitchFamily="2" charset="77"/>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45016" y="4526866"/>
            <a:ext cx="6525226" cy="2476403"/>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311247" y="10190881"/>
            <a:ext cx="1049921" cy="262126"/>
          </a:xfrm>
          <a:prstGeom prst="rect">
            <a:avLst/>
          </a:prstGeom>
          <a:noFill/>
        </p:spPr>
        <p:txBody>
          <a:bodyPr wrap="square" lIns="91440" tIns="45720" rIns="91440" bIns="45720" rtlCol="0" anchor="t">
            <a:noAutofit/>
          </a:bodyPr>
          <a:lstStyle/>
          <a:p>
            <a:pPr algn="r"/>
            <a:r>
              <a:rPr lang="en-GB" sz="1100" dirty="0">
                <a:solidFill>
                  <a:srgbClr val="001F60"/>
                </a:solidFill>
                <a:latin typeface="Nunito"/>
              </a:rPr>
              <a:t>7</a:t>
            </a: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14" name="TextBox 13">
            <a:extLst>
              <a:ext uri="{FF2B5EF4-FFF2-40B4-BE49-F238E27FC236}">
                <a16:creationId xmlns:a16="http://schemas.microsoft.com/office/drawing/2014/main" id="{45F8942B-F75B-62BB-844C-63A6F75BA836}"/>
              </a:ext>
            </a:extLst>
          </p:cNvPr>
          <p:cNvSpPr txBox="1"/>
          <p:nvPr/>
        </p:nvSpPr>
        <p:spPr>
          <a:xfrm>
            <a:off x="520147" y="2268591"/>
            <a:ext cx="6465995" cy="737814"/>
          </a:xfrm>
          <a:prstGeom prst="rect">
            <a:avLst/>
          </a:prstGeom>
          <a:noFill/>
        </p:spPr>
        <p:txBody>
          <a:bodyPr wrap="square" lIns="91440" tIns="45720" rIns="91440" bIns="45720" rtlCol="0" anchor="t">
            <a:noAutofit/>
          </a:bodyPr>
          <a:lstStyle/>
          <a:p>
            <a:pPr>
              <a:lnSpc>
                <a:spcPct val="107000"/>
              </a:lnSpc>
              <a:spcAft>
                <a:spcPts val="800"/>
              </a:spcAft>
            </a:pPr>
            <a:endParaRPr lang="en-GB" sz="1400" dirty="0">
              <a:solidFill>
                <a:srgbClr val="001F60"/>
              </a:solidFill>
              <a:effectLst/>
              <a:latin typeface="Nunito"/>
              <a:ea typeface="Calibri"/>
              <a:cs typeface="Times New Roman"/>
            </a:endParaRPr>
          </a:p>
        </p:txBody>
      </p:sp>
      <p:sp>
        <p:nvSpPr>
          <p:cNvPr id="4" name="TextBox 3">
            <a:extLst>
              <a:ext uri="{FF2B5EF4-FFF2-40B4-BE49-F238E27FC236}">
                <a16:creationId xmlns:a16="http://schemas.microsoft.com/office/drawing/2014/main" id="{DC2922DA-B3DA-82AF-535E-68D5E07F6647}"/>
              </a:ext>
            </a:extLst>
          </p:cNvPr>
          <p:cNvSpPr txBox="1"/>
          <p:nvPr/>
        </p:nvSpPr>
        <p:spPr>
          <a:xfrm>
            <a:off x="515743" y="7744106"/>
            <a:ext cx="6465995" cy="338554"/>
          </a:xfrm>
          <a:prstGeom prst="rect">
            <a:avLst/>
          </a:prstGeom>
          <a:noFill/>
        </p:spPr>
        <p:txBody>
          <a:bodyPr wrap="square" lIns="91440" tIns="45720" rIns="91440" bIns="45720" rtlCol="0" anchor="t">
            <a:noAutofit/>
          </a:bodyPr>
          <a:lstStyle/>
          <a:p>
            <a:pPr>
              <a:lnSpc>
                <a:spcPct val="107000"/>
              </a:lnSpc>
              <a:spcAft>
                <a:spcPts val="800"/>
              </a:spcAft>
            </a:pPr>
            <a:endParaRPr lang="en-GB" sz="1400" dirty="0">
              <a:solidFill>
                <a:srgbClr val="001F60"/>
              </a:solidFill>
              <a:latin typeface="Nunito"/>
              <a:ea typeface="Calibri"/>
              <a:cs typeface="Times New Roman"/>
            </a:endParaRPr>
          </a:p>
        </p:txBody>
      </p:sp>
      <p:sp>
        <p:nvSpPr>
          <p:cNvPr id="5" name="TextBox 4">
            <a:extLst>
              <a:ext uri="{FF2B5EF4-FFF2-40B4-BE49-F238E27FC236}">
                <a16:creationId xmlns:a16="http://schemas.microsoft.com/office/drawing/2014/main" id="{207FFB93-542F-0E9E-8A12-7952F6668956}"/>
              </a:ext>
            </a:extLst>
          </p:cNvPr>
          <p:cNvSpPr txBox="1">
            <a:spLocks/>
          </p:cNvSpPr>
          <p:nvPr/>
        </p:nvSpPr>
        <p:spPr>
          <a:xfrm>
            <a:off x="520145" y="7406132"/>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3</a:t>
            </a:r>
            <a:endParaRPr lang="en-US" sz="1600" b="1" dirty="0">
              <a:solidFill>
                <a:srgbClr val="002060"/>
              </a:solidFill>
              <a:latin typeface="Nunito ExtraBold" pitchFamily="2" charset="77"/>
            </a:endParaRPr>
          </a:p>
        </p:txBody>
      </p:sp>
      <p:sp>
        <p:nvSpPr>
          <p:cNvPr id="7" name="Rounded Rectangle 36">
            <a:extLst>
              <a:ext uri="{FF2B5EF4-FFF2-40B4-BE49-F238E27FC236}">
                <a16:creationId xmlns:a16="http://schemas.microsoft.com/office/drawing/2014/main" id="{7A3E99C2-31DA-5C28-2C91-0DAE2BA0E467}"/>
              </a:ext>
            </a:extLst>
          </p:cNvPr>
          <p:cNvSpPr/>
          <p:nvPr/>
        </p:nvSpPr>
        <p:spPr>
          <a:xfrm>
            <a:off x="445177" y="7237253"/>
            <a:ext cx="6525226" cy="2609828"/>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
            <a:extLst>
              <a:ext uri="{FF2B5EF4-FFF2-40B4-BE49-F238E27FC236}">
                <a16:creationId xmlns:a16="http://schemas.microsoft.com/office/drawing/2014/main" id="{685D1C84-DCA7-BE98-C416-62B52C39FC18}"/>
              </a:ext>
            </a:extLst>
          </p:cNvPr>
          <p:cNvSpPr txBox="1"/>
          <p:nvPr/>
        </p:nvSpPr>
        <p:spPr>
          <a:xfrm>
            <a:off x="504247" y="2339721"/>
            <a:ext cx="6465995" cy="73781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a:ea typeface="Calibri"/>
                <a:cs typeface="Times New Roman"/>
              </a:rPr>
              <a:t>Building strong relationships with children, families</a:t>
            </a:r>
            <a:r>
              <a:rPr lang="en-GB" sz="1200" dirty="0">
                <a:solidFill>
                  <a:schemeClr val="accent1">
                    <a:lumMod val="50000"/>
                  </a:schemeClr>
                </a:solidFill>
                <a:latin typeface="Nunito"/>
                <a:ea typeface="Calibri"/>
                <a:cs typeface="Times New Roman"/>
              </a:rPr>
              <a:t>,</a:t>
            </a:r>
            <a:r>
              <a:rPr lang="en-GB" sz="1200" dirty="0">
                <a:solidFill>
                  <a:schemeClr val="accent1">
                    <a:lumMod val="50000"/>
                  </a:schemeClr>
                </a:solidFill>
                <a:effectLst/>
                <a:latin typeface="Nunito"/>
                <a:ea typeface="Calibri"/>
                <a:cs typeface="Times New Roman"/>
              </a:rPr>
              <a:t> and colleagues is a key part of an </a:t>
            </a:r>
            <a:r>
              <a:rPr lang="en-GB" sz="1200" dirty="0">
                <a:solidFill>
                  <a:schemeClr val="accent1">
                    <a:lumMod val="50000"/>
                  </a:schemeClr>
                </a:solidFill>
                <a:latin typeface="Nunito"/>
                <a:ea typeface="Calibri"/>
                <a:cs typeface="Times New Roman"/>
              </a:rPr>
              <a:t>educator's</a:t>
            </a:r>
            <a:r>
              <a:rPr lang="en-GB" sz="1200" dirty="0">
                <a:solidFill>
                  <a:schemeClr val="accent1">
                    <a:lumMod val="50000"/>
                  </a:schemeClr>
                </a:solidFill>
                <a:effectLst/>
                <a:latin typeface="Nunito"/>
                <a:ea typeface="Calibri"/>
                <a:cs typeface="Times New Roman"/>
              </a:rPr>
              <a:t> role</a:t>
            </a:r>
            <a:r>
              <a:rPr lang="en-GB" sz="1200" dirty="0">
                <a:solidFill>
                  <a:schemeClr val="accent1">
                    <a:lumMod val="50000"/>
                  </a:schemeClr>
                </a:solidFill>
                <a:latin typeface="Nunito"/>
                <a:ea typeface="Calibri"/>
                <a:cs typeface="Times New Roman"/>
              </a:rPr>
              <a:t>. By</a:t>
            </a:r>
            <a:r>
              <a:rPr lang="en-GB" sz="1200" dirty="0">
                <a:solidFill>
                  <a:schemeClr val="accent1">
                    <a:lumMod val="50000"/>
                  </a:schemeClr>
                </a:solidFill>
                <a:effectLst/>
                <a:latin typeface="Nunito"/>
                <a:ea typeface="Calibri"/>
                <a:cs typeface="Times New Roman"/>
              </a:rPr>
              <a:t> building strong relationships you are then enabled to provide support and expertise when necessary. However, it is important to not take on others</a:t>
            </a:r>
            <a:r>
              <a:rPr lang="en-GB" sz="1200" dirty="0">
                <a:solidFill>
                  <a:schemeClr val="accent1">
                    <a:lumMod val="50000"/>
                  </a:schemeClr>
                </a:solidFill>
                <a:latin typeface="Nunito"/>
                <a:ea typeface="Calibri"/>
                <a:cs typeface="Times New Roman"/>
              </a:rPr>
              <a:t>'</a:t>
            </a:r>
            <a:r>
              <a:rPr lang="en-GB" sz="1200" dirty="0">
                <a:solidFill>
                  <a:schemeClr val="accent1">
                    <a:lumMod val="50000"/>
                  </a:schemeClr>
                </a:solidFill>
                <a:effectLst/>
                <a:latin typeface="Nunito"/>
                <a:ea typeface="Calibri"/>
                <a:cs typeface="Times New Roman"/>
              </a:rPr>
              <a:t> anxiety and trauma. Could you please define ways as an educator to protect your own metal health and wellbeing to enable you to be effective in your role.</a:t>
            </a:r>
            <a:r>
              <a:rPr lang="en-GB" sz="1200" dirty="0">
                <a:solidFill>
                  <a:schemeClr val="accent1">
                    <a:lumMod val="50000"/>
                  </a:schemeClr>
                </a:solidFill>
                <a:latin typeface="Nunito"/>
                <a:ea typeface="Calibri"/>
                <a:cs typeface="Times New Roman"/>
              </a:rPr>
              <a: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15" name="TextBox 1">
            <a:extLst>
              <a:ext uri="{FF2B5EF4-FFF2-40B4-BE49-F238E27FC236}">
                <a16:creationId xmlns:a16="http://schemas.microsoft.com/office/drawing/2014/main" id="{DE611BD1-ABD0-186F-E8D3-64D69CA64D1C}"/>
              </a:ext>
            </a:extLst>
          </p:cNvPr>
          <p:cNvSpPr txBox="1"/>
          <p:nvPr/>
        </p:nvSpPr>
        <p:spPr>
          <a:xfrm>
            <a:off x="524933" y="4989187"/>
            <a:ext cx="6465995" cy="33855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a:solidFill>
                  <a:schemeClr val="accent1">
                    <a:lumMod val="50000"/>
                  </a:schemeClr>
                </a:solidFill>
                <a:effectLst/>
                <a:latin typeface="Nunito" pitchFamily="2" charset="0"/>
                <a:ea typeface="Calibri" panose="020F0502020204030204" pitchFamily="34" charset="0"/>
                <a:cs typeface="Times New Roman" panose="02020603050405020304" pitchFamily="18" charset="0"/>
              </a:rPr>
              <a:t>Why are high quality supervisions so important?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16" name="TextBox 1">
            <a:extLst>
              <a:ext uri="{FF2B5EF4-FFF2-40B4-BE49-F238E27FC236}">
                <a16:creationId xmlns:a16="http://schemas.microsoft.com/office/drawing/2014/main" id="{31123121-FC9B-847A-596E-98872E1611A1}"/>
              </a:ext>
            </a:extLst>
          </p:cNvPr>
          <p:cNvSpPr txBox="1"/>
          <p:nvPr/>
        </p:nvSpPr>
        <p:spPr>
          <a:xfrm>
            <a:off x="504247" y="7788940"/>
            <a:ext cx="6465995" cy="33855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a:ea typeface="Calibri"/>
                <a:cs typeface="Times New Roman"/>
              </a:rPr>
              <a:t>When children exhibit challenging behaviours</a:t>
            </a:r>
            <a:r>
              <a:rPr lang="en-GB" sz="1200" dirty="0">
                <a:solidFill>
                  <a:schemeClr val="accent1">
                    <a:lumMod val="50000"/>
                  </a:schemeClr>
                </a:solidFill>
                <a:latin typeface="Nunito"/>
                <a:ea typeface="Calibri"/>
                <a:cs typeface="Times New Roman"/>
              </a:rPr>
              <a:t>,</a:t>
            </a:r>
            <a:r>
              <a:rPr lang="en-GB" sz="1200" dirty="0">
                <a:solidFill>
                  <a:schemeClr val="accent1">
                    <a:lumMod val="50000"/>
                  </a:schemeClr>
                </a:solidFill>
                <a:effectLst/>
                <a:latin typeface="Nunito"/>
                <a:ea typeface="Calibri"/>
                <a:cs typeface="Times New Roman"/>
              </a:rPr>
              <a:t> what does this indicate?</a:t>
            </a:r>
            <a:r>
              <a:rPr lang="en-GB" sz="1200" dirty="0">
                <a:solidFill>
                  <a:schemeClr val="accent1">
                    <a:lumMod val="50000"/>
                  </a:schemeClr>
                </a:solidFill>
                <a:latin typeface="Nunito"/>
                <a:ea typeface="Calibri"/>
                <a:cs typeface="Times New Roman"/>
              </a:rPr>
              <a: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3875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155545"/>
            <a:ext cx="2705100" cy="660400"/>
          </a:xfrm>
          <a:prstGeom prst="rect">
            <a:avLst/>
          </a:prstGeom>
        </p:spPr>
      </p:pic>
      <p:sp>
        <p:nvSpPr>
          <p:cNvPr id="27" name="TextBox 26">
            <a:extLst>
              <a:ext uri="{FF2B5EF4-FFF2-40B4-BE49-F238E27FC236}">
                <a16:creationId xmlns:a16="http://schemas.microsoft.com/office/drawing/2014/main" id="{A92DAE61-1C11-DBA0-C5FD-266E0F0861EB}"/>
              </a:ext>
            </a:extLst>
          </p:cNvPr>
          <p:cNvSpPr txBox="1"/>
          <p:nvPr/>
        </p:nvSpPr>
        <p:spPr>
          <a:xfrm>
            <a:off x="450094" y="1450261"/>
            <a:ext cx="3617208" cy="338554"/>
          </a:xfrm>
          <a:prstGeom prst="rect">
            <a:avLst/>
          </a:prstGeom>
          <a:noFill/>
        </p:spPr>
        <p:txBody>
          <a:bodyPr wrap="square" lIns="91440" tIns="45720" rIns="91440" bIns="45720" rtlCol="0" anchor="t">
            <a:normAutofit fontScale="85000" lnSpcReduction="10000"/>
          </a:bodyPr>
          <a:lstStyle/>
          <a:p>
            <a:r>
              <a:rPr lang="en-US" sz="1600" dirty="0">
                <a:solidFill>
                  <a:srgbClr val="002060"/>
                </a:solidFill>
                <a:latin typeface="Nunito"/>
              </a:rPr>
              <a:t>MODULE 4 ASSESSMENT CONTINUED </a:t>
            </a:r>
          </a:p>
        </p:txBody>
      </p:sp>
      <p:sp>
        <p:nvSpPr>
          <p:cNvPr id="30" name="TextBox 29">
            <a:extLst>
              <a:ext uri="{FF2B5EF4-FFF2-40B4-BE49-F238E27FC236}">
                <a16:creationId xmlns:a16="http://schemas.microsoft.com/office/drawing/2014/main" id="{8404E7A8-34DE-D334-0558-94960D237A9A}"/>
              </a:ext>
            </a:extLst>
          </p:cNvPr>
          <p:cNvSpPr txBox="1">
            <a:spLocks/>
          </p:cNvSpPr>
          <p:nvPr/>
        </p:nvSpPr>
        <p:spPr>
          <a:xfrm>
            <a:off x="519974" y="1989287"/>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4</a:t>
            </a:r>
            <a:endParaRPr lang="en-US" sz="1600" b="1" dirty="0">
              <a:solidFill>
                <a:srgbClr val="002060"/>
              </a:solidFill>
              <a:latin typeface="Nunito ExtraBold" pitchFamily="2" charset="77"/>
            </a:endParaRPr>
          </a:p>
        </p:txBody>
      </p:sp>
      <p:sp>
        <p:nvSpPr>
          <p:cNvPr id="31" name="TextBox 30">
            <a:extLst>
              <a:ext uri="{FF2B5EF4-FFF2-40B4-BE49-F238E27FC236}">
                <a16:creationId xmlns:a16="http://schemas.microsoft.com/office/drawing/2014/main" id="{FE756C12-8ED7-6173-ADFC-05EAA423D86C}"/>
              </a:ext>
            </a:extLst>
          </p:cNvPr>
          <p:cNvSpPr txBox="1"/>
          <p:nvPr/>
        </p:nvSpPr>
        <p:spPr>
          <a:xfrm>
            <a:off x="557786" y="5837118"/>
            <a:ext cx="6465995" cy="338554"/>
          </a:xfrm>
          <a:prstGeom prst="rect">
            <a:avLst/>
          </a:prstGeom>
          <a:noFill/>
        </p:spPr>
        <p:txBody>
          <a:bodyPr wrap="square" lIns="91440" tIns="45720" rIns="91440" bIns="45720" rtlCol="0" anchor="t">
            <a:noAutofit/>
          </a:bodyPr>
          <a:lstStyle/>
          <a:p>
            <a:pPr>
              <a:lnSpc>
                <a:spcPct val="107000"/>
              </a:lnSpc>
              <a:spcAft>
                <a:spcPts val="800"/>
              </a:spcAft>
            </a:pPr>
            <a:endParaRPr lang="en-US" dirty="0"/>
          </a:p>
        </p:txBody>
      </p:sp>
      <p:sp>
        <p:nvSpPr>
          <p:cNvPr id="32" name="Rounded Rectangle 31">
            <a:extLst>
              <a:ext uri="{FF2B5EF4-FFF2-40B4-BE49-F238E27FC236}">
                <a16:creationId xmlns:a16="http://schemas.microsoft.com/office/drawing/2014/main" id="{89A6249C-FF83-DD9D-F285-EC9F85EE5A3D}"/>
              </a:ext>
            </a:extLst>
          </p:cNvPr>
          <p:cNvSpPr/>
          <p:nvPr/>
        </p:nvSpPr>
        <p:spPr>
          <a:xfrm>
            <a:off x="461265" y="1871468"/>
            <a:ext cx="6516334" cy="3340834"/>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6C59A5C-0E53-2B9D-C86B-CC9A6FED7428}"/>
              </a:ext>
            </a:extLst>
          </p:cNvPr>
          <p:cNvSpPr txBox="1">
            <a:spLocks/>
          </p:cNvSpPr>
          <p:nvPr/>
        </p:nvSpPr>
        <p:spPr>
          <a:xfrm>
            <a:off x="562188" y="5499144"/>
            <a:ext cx="6379530" cy="338554"/>
          </a:xfrm>
          <a:prstGeom prst="rect">
            <a:avLst/>
          </a:prstGeom>
          <a:noFill/>
        </p:spPr>
        <p:txBody>
          <a:bodyPr wrap="square" lIns="91440" tIns="45720" rIns="91440" bIns="45720" rtlCol="0" anchor="t">
            <a:normAutofit/>
          </a:bodyPr>
          <a:lstStyle/>
          <a:p>
            <a:r>
              <a:rPr lang="en-US" sz="1600" b="1" dirty="0">
                <a:solidFill>
                  <a:srgbClr val="002060"/>
                </a:solidFill>
                <a:latin typeface="Nunito ExtraBold"/>
              </a:rPr>
              <a:t>QUESTION 5</a:t>
            </a:r>
            <a:endParaRPr lang="en-US" sz="1600" b="1" dirty="0">
              <a:solidFill>
                <a:srgbClr val="002060"/>
              </a:solidFill>
              <a:latin typeface="Nunito ExtraBold" pitchFamily="2" charset="77"/>
            </a:endParaRPr>
          </a:p>
        </p:txBody>
      </p:sp>
      <p:sp>
        <p:nvSpPr>
          <p:cNvPr id="36" name="TextBox 35">
            <a:extLst>
              <a:ext uri="{FF2B5EF4-FFF2-40B4-BE49-F238E27FC236}">
                <a16:creationId xmlns:a16="http://schemas.microsoft.com/office/drawing/2014/main" id="{AF5F5AC2-5CD2-7CE3-9688-88D847F8661E}"/>
              </a:ext>
            </a:extLst>
          </p:cNvPr>
          <p:cNvSpPr txBox="1"/>
          <p:nvPr/>
        </p:nvSpPr>
        <p:spPr>
          <a:xfrm>
            <a:off x="528859" y="2324837"/>
            <a:ext cx="6465995" cy="737814"/>
          </a:xfrm>
          <a:prstGeom prst="rect">
            <a:avLst/>
          </a:prstGeom>
          <a:noFill/>
        </p:spPr>
        <p:txBody>
          <a:bodyPr wrap="square" lIns="91440" tIns="45720" rIns="91440" bIns="45720" rtlCol="0" anchor="t">
            <a:noAutofit/>
          </a:bodyPr>
          <a:lstStyle/>
          <a:p>
            <a:pPr>
              <a:lnSpc>
                <a:spcPct val="107000"/>
              </a:lnSpc>
              <a:spcAft>
                <a:spcPts val="800"/>
              </a:spcAft>
            </a:pPr>
            <a:endParaRPr lang="en-GB" sz="1400" dirty="0">
              <a:solidFill>
                <a:srgbClr val="001F60"/>
              </a:solidFill>
              <a:effectLst/>
              <a:latin typeface="Nunito"/>
              <a:ea typeface="Calibri"/>
              <a:cs typeface="Times New Roman"/>
            </a:endParaRPr>
          </a:p>
        </p:txBody>
      </p:sp>
      <p:sp>
        <p:nvSpPr>
          <p:cNvPr id="37" name="Rounded Rectangle 36">
            <a:extLst>
              <a:ext uri="{FF2B5EF4-FFF2-40B4-BE49-F238E27FC236}">
                <a16:creationId xmlns:a16="http://schemas.microsoft.com/office/drawing/2014/main" id="{58170756-8424-DC8D-2FC3-F7DADCA63939}"/>
              </a:ext>
            </a:extLst>
          </p:cNvPr>
          <p:cNvSpPr/>
          <p:nvPr/>
        </p:nvSpPr>
        <p:spPr>
          <a:xfrm>
            <a:off x="459087" y="5399852"/>
            <a:ext cx="6525226" cy="4068611"/>
          </a:xfrm>
          <a:prstGeom prst="roundRect">
            <a:avLst>
              <a:gd name="adj" fmla="val 37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Logo&#10;&#10;Description automatically generated">
            <a:extLst>
              <a:ext uri="{FF2B5EF4-FFF2-40B4-BE49-F238E27FC236}">
                <a16:creationId xmlns:a16="http://schemas.microsoft.com/office/drawing/2014/main" id="{A451E7B3-73FA-6892-310B-0D20528BB3CB}"/>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42" name="Picture 41" descr="Icon&#10;&#10;Description automatically generated">
            <a:extLst>
              <a:ext uri="{FF2B5EF4-FFF2-40B4-BE49-F238E27FC236}">
                <a16:creationId xmlns:a16="http://schemas.microsoft.com/office/drawing/2014/main" id="{89D0ACE6-D1E2-C063-E61B-D541721755EE}"/>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46" name="TextBox 45">
            <a:extLst>
              <a:ext uri="{FF2B5EF4-FFF2-40B4-BE49-F238E27FC236}">
                <a16:creationId xmlns:a16="http://schemas.microsoft.com/office/drawing/2014/main" id="{D88ABC9C-FF9D-2AAF-F79D-55AC0BBB5B0B}"/>
              </a:ext>
            </a:extLst>
          </p:cNvPr>
          <p:cNvSpPr txBox="1"/>
          <p:nvPr/>
        </p:nvSpPr>
        <p:spPr>
          <a:xfrm>
            <a:off x="6297176" y="10219042"/>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8</a:t>
            </a:r>
            <a:endParaRPr lang="en-GB" sz="1100" b="0" i="0" dirty="0">
              <a:solidFill>
                <a:srgbClr val="001F60"/>
              </a:solidFill>
              <a:effectLst/>
              <a:latin typeface="Nunito" pitchFamily="2" charset="77"/>
            </a:endParaRPr>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20C59835-F1CE-2086-DE28-1C5A67B61E18}"/>
              </a:ext>
            </a:extLst>
          </p:cNvPr>
          <p:cNvSpPr txBox="1"/>
          <p:nvPr/>
        </p:nvSpPr>
        <p:spPr>
          <a:xfrm>
            <a:off x="395125" y="836208"/>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
        <p:nvSpPr>
          <p:cNvPr id="7" name="TextBox 1">
            <a:extLst>
              <a:ext uri="{FF2B5EF4-FFF2-40B4-BE49-F238E27FC236}">
                <a16:creationId xmlns:a16="http://schemas.microsoft.com/office/drawing/2014/main" id="{CB2894C9-7FA0-AD83-C112-B4DBE40393D4}"/>
              </a:ext>
            </a:extLst>
          </p:cNvPr>
          <p:cNvSpPr txBox="1"/>
          <p:nvPr/>
        </p:nvSpPr>
        <p:spPr>
          <a:xfrm>
            <a:off x="528859" y="2375321"/>
            <a:ext cx="6465995" cy="737814"/>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a:ea typeface="Calibri"/>
                <a:cs typeface="Times New Roman"/>
              </a:rPr>
              <a:t>Why is it vital to coach new recruits in appropriate </a:t>
            </a:r>
            <a:r>
              <a:rPr lang="en-GB" sz="1200" dirty="0">
                <a:solidFill>
                  <a:schemeClr val="accent1">
                    <a:lumMod val="50000"/>
                  </a:schemeClr>
                </a:solidFill>
                <a:latin typeface="Nunito"/>
                <a:ea typeface="Calibri"/>
                <a:cs typeface="Times New Roman"/>
              </a:rPr>
              <a:t>ways </a:t>
            </a:r>
            <a:r>
              <a:rPr lang="en-GB" sz="1200" dirty="0">
                <a:solidFill>
                  <a:schemeClr val="accent1">
                    <a:lumMod val="50000"/>
                  </a:schemeClr>
                </a:solidFill>
                <a:effectLst/>
                <a:latin typeface="Nunito"/>
                <a:ea typeface="Calibri"/>
                <a:cs typeface="Times New Roman"/>
              </a:rPr>
              <a:t>to approach families?</a:t>
            </a:r>
            <a:r>
              <a:rPr lang="en-GB" sz="1200" dirty="0">
                <a:solidFill>
                  <a:schemeClr val="accent1">
                    <a:lumMod val="50000"/>
                  </a:schemeClr>
                </a:solidFill>
                <a:latin typeface="Nunito"/>
                <a:ea typeface="Calibri"/>
                <a:cs typeface="Times New Roman"/>
              </a:rPr>
              <a: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
        <p:nvSpPr>
          <p:cNvPr id="9" name="TextBox 1">
            <a:extLst>
              <a:ext uri="{FF2B5EF4-FFF2-40B4-BE49-F238E27FC236}">
                <a16:creationId xmlns:a16="http://schemas.microsoft.com/office/drawing/2014/main" id="{60B424B2-4A56-E370-AA8E-E3E59307DBE9}"/>
              </a:ext>
            </a:extLst>
          </p:cNvPr>
          <p:cNvSpPr txBox="1"/>
          <p:nvPr/>
        </p:nvSpPr>
        <p:spPr>
          <a:xfrm>
            <a:off x="540327" y="5888182"/>
            <a:ext cx="6472508" cy="335219"/>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1200" dirty="0">
                <a:solidFill>
                  <a:schemeClr val="accent1">
                    <a:lumMod val="50000"/>
                  </a:schemeClr>
                </a:solidFill>
                <a:effectLst/>
                <a:latin typeface="Nunito"/>
                <a:ea typeface="Calibri"/>
                <a:cs typeface="Times New Roman"/>
              </a:rPr>
              <a:t>To finalise the podcast episode, key take aways for transitions to put into practice were </a:t>
            </a:r>
            <a:r>
              <a:rPr lang="en-GB" sz="1200" dirty="0">
                <a:solidFill>
                  <a:schemeClr val="accent1">
                    <a:lumMod val="50000"/>
                  </a:schemeClr>
                </a:solidFill>
                <a:latin typeface="Nunito"/>
                <a:ea typeface="Calibri"/>
                <a:cs typeface="Times New Roman"/>
              </a:rPr>
              <a:t>discussed. Could</a:t>
            </a:r>
            <a:r>
              <a:rPr lang="en-GB" sz="1200" dirty="0">
                <a:solidFill>
                  <a:schemeClr val="accent1">
                    <a:lumMod val="50000"/>
                  </a:schemeClr>
                </a:solidFill>
                <a:effectLst/>
                <a:latin typeface="Nunito"/>
                <a:ea typeface="Calibri"/>
                <a:cs typeface="Times New Roman"/>
              </a:rPr>
              <a:t> you please describe what these were?</a:t>
            </a:r>
            <a:r>
              <a:rPr lang="en-GB" sz="1200" dirty="0">
                <a:solidFill>
                  <a:schemeClr val="accent1">
                    <a:lumMod val="50000"/>
                  </a:schemeClr>
                </a:solidFill>
                <a:latin typeface="Nunito"/>
                <a:ea typeface="Calibri"/>
                <a:cs typeface="Times New Roman"/>
              </a:rPr>
              <a:t> </a:t>
            </a:r>
            <a:endParaRPr lang="en-GB" sz="1200" dirty="0">
              <a:solidFill>
                <a:schemeClr val="accent1">
                  <a:lumMod val="50000"/>
                </a:schemeClr>
              </a:solidFill>
              <a:effectLst/>
              <a:latin typeface="Nunito"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7963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BA27E0-4390-009F-B2C9-19A9BD33B65E}"/>
              </a:ext>
            </a:extLst>
          </p:cNvPr>
          <p:cNvSpPr txBox="1"/>
          <p:nvPr/>
        </p:nvSpPr>
        <p:spPr>
          <a:xfrm>
            <a:off x="524933" y="668866"/>
            <a:ext cx="3158067" cy="461665"/>
          </a:xfrm>
          <a:prstGeom prst="rect">
            <a:avLst/>
          </a:prstGeom>
          <a:noFill/>
        </p:spPr>
        <p:txBody>
          <a:bodyPr wrap="square" rtlCol="0">
            <a:normAutofit/>
          </a:bodyPr>
          <a:lstStyle/>
          <a:p>
            <a:r>
              <a:rPr lang="en-US" sz="2400" b="1">
                <a:solidFill>
                  <a:schemeClr val="bg1"/>
                </a:solidFill>
                <a:latin typeface="Nunito ExtraBold" pitchFamily="2" charset="77"/>
              </a:rPr>
              <a:t>LESSON PLAN</a:t>
            </a:r>
          </a:p>
        </p:txBody>
      </p:sp>
      <p:pic>
        <p:nvPicPr>
          <p:cNvPr id="8" name="Picture 7" descr="Background pattern&#10;&#10;Description automatically generated">
            <a:extLst>
              <a:ext uri="{FF2B5EF4-FFF2-40B4-BE49-F238E27FC236}">
                <a16:creationId xmlns:a16="http://schemas.microsoft.com/office/drawing/2014/main" id="{250A6622-2F82-164D-47A1-EC77EF67058A}"/>
              </a:ext>
            </a:extLst>
          </p:cNvPr>
          <p:cNvPicPr>
            <a:picLocks noChangeAspect="1"/>
          </p:cNvPicPr>
          <p:nvPr/>
        </p:nvPicPr>
        <p:blipFill>
          <a:blip r:embed="rId4"/>
          <a:stretch>
            <a:fillRect/>
          </a:stretch>
        </p:blipFill>
        <p:spPr>
          <a:xfrm>
            <a:off x="0" y="302916"/>
            <a:ext cx="7112000" cy="148590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5C2D6E0E-20C8-00EE-2085-DD63B74153D0}"/>
              </a:ext>
            </a:extLst>
          </p:cNvPr>
          <p:cNvPicPr>
            <a:picLocks noChangeAspect="1"/>
          </p:cNvPicPr>
          <p:nvPr/>
        </p:nvPicPr>
        <p:blipFill>
          <a:blip r:embed="rId5"/>
          <a:stretch>
            <a:fillRect/>
          </a:stretch>
        </p:blipFill>
        <p:spPr>
          <a:xfrm>
            <a:off x="509199" y="236141"/>
            <a:ext cx="2705100" cy="660400"/>
          </a:xfrm>
          <a:prstGeom prst="rect">
            <a:avLst/>
          </a:prstGeom>
        </p:spPr>
      </p:pic>
      <p:pic>
        <p:nvPicPr>
          <p:cNvPr id="14" name="Picture 13" descr="Logo&#10;&#10;Description automatically generated">
            <a:extLst>
              <a:ext uri="{FF2B5EF4-FFF2-40B4-BE49-F238E27FC236}">
                <a16:creationId xmlns:a16="http://schemas.microsoft.com/office/drawing/2014/main" id="{AB94BFE8-0B16-0467-9788-AC8B86124C77}"/>
              </a:ext>
            </a:extLst>
          </p:cNvPr>
          <p:cNvPicPr>
            <a:picLocks noChangeAspect="1"/>
          </p:cNvPicPr>
          <p:nvPr/>
        </p:nvPicPr>
        <p:blipFill>
          <a:blip r:embed="rId6"/>
          <a:stretch>
            <a:fillRect/>
          </a:stretch>
        </p:blipFill>
        <p:spPr>
          <a:xfrm>
            <a:off x="1198703" y="10134801"/>
            <a:ext cx="663046" cy="346367"/>
          </a:xfrm>
          <a:prstGeom prst="rect">
            <a:avLst/>
          </a:prstGeom>
        </p:spPr>
      </p:pic>
      <p:pic>
        <p:nvPicPr>
          <p:cNvPr id="26" name="Picture 25" descr="Icon&#10;&#10;Description automatically generated">
            <a:extLst>
              <a:ext uri="{FF2B5EF4-FFF2-40B4-BE49-F238E27FC236}">
                <a16:creationId xmlns:a16="http://schemas.microsoft.com/office/drawing/2014/main" id="{1D436654-7F33-D2CA-69D0-DDB8DDF72B7F}"/>
              </a:ext>
            </a:extLst>
          </p:cNvPr>
          <p:cNvPicPr>
            <a:picLocks noChangeAspect="1"/>
          </p:cNvPicPr>
          <p:nvPr/>
        </p:nvPicPr>
        <p:blipFill>
          <a:blip r:embed="rId7"/>
          <a:stretch>
            <a:fillRect/>
          </a:stretch>
        </p:blipFill>
        <p:spPr>
          <a:xfrm>
            <a:off x="5671340" y="10123584"/>
            <a:ext cx="311319" cy="427545"/>
          </a:xfrm>
          <a:prstGeom prst="rect">
            <a:avLst/>
          </a:prstGeom>
        </p:spPr>
      </p:pic>
      <p:sp>
        <p:nvSpPr>
          <p:cNvPr id="32" name="Rounded Rectangle 31">
            <a:extLst>
              <a:ext uri="{FF2B5EF4-FFF2-40B4-BE49-F238E27FC236}">
                <a16:creationId xmlns:a16="http://schemas.microsoft.com/office/drawing/2014/main" id="{89A6249C-FF83-DD9D-F285-EC9F85EE5A3D}"/>
              </a:ext>
            </a:extLst>
          </p:cNvPr>
          <p:cNvSpPr/>
          <p:nvPr/>
        </p:nvSpPr>
        <p:spPr>
          <a:xfrm>
            <a:off x="516732" y="4416129"/>
            <a:ext cx="6476871" cy="5366721"/>
          </a:xfrm>
          <a:prstGeom prst="roundRect">
            <a:avLst>
              <a:gd name="adj" fmla="val 5664"/>
            </a:avLst>
          </a:prstGeom>
          <a:noFill/>
          <a:ln w="28575">
            <a:solidFill>
              <a:srgbClr val="7BA1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66024E0D-F884-FA27-5D99-18D9B7E9524D}"/>
              </a:ext>
            </a:extLst>
          </p:cNvPr>
          <p:cNvSpPr txBox="1"/>
          <p:nvPr/>
        </p:nvSpPr>
        <p:spPr>
          <a:xfrm>
            <a:off x="6283106" y="10204961"/>
            <a:ext cx="1049921" cy="262126"/>
          </a:xfrm>
          <a:prstGeom prst="rect">
            <a:avLst/>
          </a:prstGeom>
          <a:noFill/>
        </p:spPr>
        <p:txBody>
          <a:bodyPr wrap="square" lIns="91440" tIns="45720" rIns="91440" bIns="45720" rtlCol="0" anchor="t">
            <a:noAutofit/>
          </a:bodyPr>
          <a:lstStyle/>
          <a:p>
            <a:pPr algn="r" rtl="0" fontAlgn="base"/>
            <a:r>
              <a:rPr lang="en-GB" sz="1100" dirty="0">
                <a:solidFill>
                  <a:srgbClr val="001F60"/>
                </a:solidFill>
                <a:latin typeface="Nunito"/>
              </a:rPr>
              <a:t>9</a:t>
            </a:r>
            <a:endParaRPr lang="en-GB" sz="1100" b="0" i="0" dirty="0">
              <a:solidFill>
                <a:srgbClr val="001F60"/>
              </a:solidFill>
              <a:effectLst/>
              <a:latin typeface="Nunito" pitchFamily="2" charset="77"/>
            </a:endParaRPr>
          </a:p>
        </p:txBody>
      </p:sp>
      <p:sp>
        <p:nvSpPr>
          <p:cNvPr id="4" name="TextBox 3">
            <a:extLst>
              <a:ext uri="{FF2B5EF4-FFF2-40B4-BE49-F238E27FC236}">
                <a16:creationId xmlns:a16="http://schemas.microsoft.com/office/drawing/2014/main" id="{E35B0F40-03B5-F4B7-8B79-A2BAE072AEF9}"/>
              </a:ext>
            </a:extLst>
          </p:cNvPr>
          <p:cNvSpPr txBox="1"/>
          <p:nvPr/>
        </p:nvSpPr>
        <p:spPr>
          <a:xfrm>
            <a:off x="530986" y="1845025"/>
            <a:ext cx="6465449" cy="2550282"/>
          </a:xfrm>
          <a:prstGeom prst="rect">
            <a:avLst/>
          </a:prstGeom>
          <a:noFill/>
        </p:spPr>
        <p:txBody>
          <a:bodyPr wrap="square" lIns="91440" tIns="45720" rIns="91440" bIns="45720" rtlCol="0" anchor="t">
            <a:noAutofit/>
          </a:bodyPr>
          <a:lstStyle/>
          <a:p>
            <a:r>
              <a:rPr lang="en-GB" sz="1200" i="1">
                <a:solidFill>
                  <a:srgbClr val="001F60"/>
                </a:solidFill>
                <a:latin typeface="Nunito"/>
                <a:ea typeface="+mn-lt"/>
                <a:cs typeface="+mn-lt"/>
              </a:rPr>
              <a:t>From listening to all 4 episodes </a:t>
            </a:r>
            <a:r>
              <a:rPr lang="en-GB" sz="1200" b="0" i="1">
                <a:solidFill>
                  <a:srgbClr val="001F60"/>
                </a:solidFill>
                <a:effectLst/>
                <a:latin typeface="Nunito"/>
                <a:ea typeface="+mn-lt"/>
                <a:cs typeface="+mn-lt"/>
              </a:rPr>
              <a:t>and </a:t>
            </a:r>
            <a:r>
              <a:rPr lang="en-GB" sz="1200" i="1">
                <a:solidFill>
                  <a:srgbClr val="001F60"/>
                </a:solidFill>
                <a:latin typeface="Nunito"/>
                <a:ea typeface="+mn-lt"/>
                <a:cs typeface="+mn-lt"/>
              </a:rPr>
              <a:t>completing all assessments as part of this module, it is now time to highlight the key takeaways </a:t>
            </a:r>
            <a:r>
              <a:rPr lang="en-GB" sz="1200" b="0" i="1">
                <a:solidFill>
                  <a:srgbClr val="001F60"/>
                </a:solidFill>
                <a:effectLst/>
                <a:latin typeface="Nunito"/>
                <a:ea typeface="+mn-lt"/>
                <a:cs typeface="+mn-lt"/>
              </a:rPr>
              <a:t>and </a:t>
            </a:r>
            <a:r>
              <a:rPr lang="en-GB" sz="1200" i="1">
                <a:solidFill>
                  <a:srgbClr val="001F60"/>
                </a:solidFill>
                <a:latin typeface="Nunito"/>
                <a:ea typeface="+mn-lt"/>
                <a:cs typeface="+mn-lt"/>
              </a:rPr>
              <a:t>knowledge you have gained from this Continuous Professional Development module. </a:t>
            </a:r>
            <a:endParaRPr lang="en-US" sz="1200">
              <a:solidFill>
                <a:srgbClr val="001F60"/>
              </a:solidFill>
              <a:latin typeface="Nunito"/>
              <a:cs typeface="Calibri"/>
            </a:endParaRPr>
          </a:p>
          <a:p>
            <a:endParaRPr lang="en-GB" sz="1200">
              <a:solidFill>
                <a:srgbClr val="001F60"/>
              </a:solidFill>
              <a:latin typeface="Nunito"/>
              <a:cs typeface="Calibri"/>
            </a:endParaRPr>
          </a:p>
          <a:p>
            <a:r>
              <a:rPr lang="en-GB" sz="1200" b="1" i="1">
                <a:solidFill>
                  <a:srgbClr val="001F60"/>
                </a:solidFill>
                <a:latin typeface="Nunito"/>
                <a:ea typeface="+mn-lt"/>
                <a:cs typeface="+mn-lt"/>
              </a:rPr>
              <a:t>Key areas to reflect on:  </a:t>
            </a:r>
            <a:endParaRPr lang="en-GB" sz="1200">
              <a:solidFill>
                <a:srgbClr val="001F60"/>
              </a:solidFill>
              <a:latin typeface="Nunito"/>
              <a:cs typeface="Calibri"/>
            </a:endParaRPr>
          </a:p>
          <a:p>
            <a:pPr marL="285750" indent="-285750">
              <a:buFont typeface="Arial"/>
              <a:buChar char="•"/>
            </a:pPr>
            <a:r>
              <a:rPr lang="en-GB" sz="1200" i="1">
                <a:solidFill>
                  <a:srgbClr val="001F60"/>
                </a:solidFill>
                <a:latin typeface="Nunito"/>
                <a:ea typeface="+mn-lt"/>
                <a:cs typeface="+mn-lt"/>
              </a:rPr>
              <a:t>What have you learnt and how this </a:t>
            </a:r>
            <a:r>
              <a:rPr lang="en-GB" sz="1200" b="0" i="1">
                <a:solidFill>
                  <a:srgbClr val="001F60"/>
                </a:solidFill>
                <a:effectLst/>
                <a:latin typeface="Nunito"/>
                <a:ea typeface="+mn-lt"/>
                <a:cs typeface="+mn-lt"/>
              </a:rPr>
              <a:t>will </a:t>
            </a:r>
            <a:r>
              <a:rPr lang="en-GB" sz="1200" i="1">
                <a:solidFill>
                  <a:srgbClr val="001F60"/>
                </a:solidFill>
                <a:latin typeface="Nunito"/>
                <a:ea typeface="+mn-lt"/>
                <a:cs typeface="+mn-lt"/>
              </a:rPr>
              <a:t>impact your practice?  </a:t>
            </a:r>
            <a:endParaRPr lang="en-GB" sz="1200">
              <a:solidFill>
                <a:srgbClr val="001F60"/>
              </a:solidFill>
              <a:latin typeface="Nunito"/>
              <a:cs typeface="Calibri"/>
            </a:endParaRPr>
          </a:p>
          <a:p>
            <a:pPr marL="285750" indent="-285750">
              <a:buFont typeface="Arial"/>
              <a:buChar char="•"/>
            </a:pPr>
            <a:r>
              <a:rPr lang="en-GB" sz="1200" i="1">
                <a:solidFill>
                  <a:srgbClr val="001F60"/>
                </a:solidFill>
                <a:latin typeface="Nunito"/>
                <a:ea typeface="+mn-lt"/>
                <a:cs typeface="+mn-lt"/>
              </a:rPr>
              <a:t>What changes </a:t>
            </a:r>
            <a:r>
              <a:rPr lang="en-GB" sz="1200" b="0" i="1">
                <a:solidFill>
                  <a:srgbClr val="001F60"/>
                </a:solidFill>
                <a:effectLst/>
                <a:latin typeface="Nunito"/>
                <a:ea typeface="+mn-lt"/>
                <a:cs typeface="+mn-lt"/>
              </a:rPr>
              <a:t>you </a:t>
            </a:r>
            <a:r>
              <a:rPr lang="en-GB" sz="1200" i="1">
                <a:solidFill>
                  <a:srgbClr val="001F60"/>
                </a:solidFill>
                <a:latin typeface="Nunito"/>
                <a:ea typeface="+mn-lt"/>
                <a:cs typeface="+mn-lt"/>
              </a:rPr>
              <a:t>intend to make </a:t>
            </a:r>
            <a:r>
              <a:rPr lang="en-GB" sz="1200" b="0" i="1">
                <a:solidFill>
                  <a:srgbClr val="001F60"/>
                </a:solidFill>
                <a:effectLst/>
                <a:latin typeface="Nunito"/>
                <a:ea typeface="+mn-lt"/>
                <a:cs typeface="+mn-lt"/>
              </a:rPr>
              <a:t>in your </a:t>
            </a:r>
            <a:r>
              <a:rPr lang="en-GB" sz="1200" i="1">
                <a:solidFill>
                  <a:srgbClr val="001F60"/>
                </a:solidFill>
                <a:latin typeface="Nunito"/>
                <a:ea typeface="+mn-lt"/>
                <a:cs typeface="+mn-lt"/>
              </a:rPr>
              <a:t>setting from </a:t>
            </a:r>
            <a:r>
              <a:rPr lang="en-GB" sz="1200" b="0" i="1">
                <a:solidFill>
                  <a:srgbClr val="001F60"/>
                </a:solidFill>
                <a:effectLst/>
                <a:latin typeface="Nunito"/>
                <a:ea typeface="+mn-lt"/>
                <a:cs typeface="+mn-lt"/>
              </a:rPr>
              <a:t>the </a:t>
            </a:r>
            <a:r>
              <a:rPr lang="en-GB" sz="1200" i="1">
                <a:solidFill>
                  <a:srgbClr val="001F60"/>
                </a:solidFill>
                <a:latin typeface="Nunito"/>
                <a:ea typeface="+mn-lt"/>
                <a:cs typeface="+mn-lt"/>
              </a:rPr>
              <a:t>knowledge </a:t>
            </a:r>
            <a:r>
              <a:rPr lang="en-GB" sz="1200" b="0" i="1">
                <a:solidFill>
                  <a:srgbClr val="001F60"/>
                </a:solidFill>
                <a:effectLst/>
                <a:latin typeface="Nunito"/>
                <a:ea typeface="+mn-lt"/>
                <a:cs typeface="+mn-lt"/>
              </a:rPr>
              <a:t>you have </a:t>
            </a:r>
            <a:r>
              <a:rPr lang="en-GB" sz="1200" i="1">
                <a:solidFill>
                  <a:srgbClr val="001F60"/>
                </a:solidFill>
                <a:latin typeface="Nunito"/>
                <a:ea typeface="+mn-lt"/>
                <a:cs typeface="+mn-lt"/>
              </a:rPr>
              <a:t>gained from this module? </a:t>
            </a:r>
            <a:endParaRPr lang="en-GB" sz="1200">
              <a:solidFill>
                <a:srgbClr val="001F60"/>
              </a:solidFill>
              <a:latin typeface="Nunito"/>
              <a:cs typeface="Calibri"/>
            </a:endParaRPr>
          </a:p>
          <a:p>
            <a:pPr marL="285750" indent="-285750">
              <a:buFont typeface="Arial"/>
              <a:buChar char="•"/>
            </a:pPr>
            <a:r>
              <a:rPr lang="en-GB" sz="1200" i="1">
                <a:solidFill>
                  <a:srgbClr val="001F60"/>
                </a:solidFill>
                <a:latin typeface="Nunito"/>
                <a:ea typeface="+mn-lt"/>
                <a:cs typeface="+mn-lt"/>
              </a:rPr>
              <a:t>What is the desired impact of the changes you intend to make for the children?  </a:t>
            </a:r>
            <a:endParaRPr lang="en-GB" sz="1200">
              <a:solidFill>
                <a:srgbClr val="001F60"/>
              </a:solidFill>
              <a:latin typeface="Nunito"/>
              <a:cs typeface="Calibri"/>
            </a:endParaRPr>
          </a:p>
          <a:p>
            <a:endParaRPr lang="en-GB" sz="1200" i="1">
              <a:solidFill>
                <a:srgbClr val="001F60"/>
              </a:solidFill>
              <a:latin typeface="Nunito"/>
              <a:ea typeface="+mn-lt"/>
              <a:cs typeface="+mn-lt"/>
            </a:endParaRPr>
          </a:p>
          <a:p>
            <a:r>
              <a:rPr lang="en-GB" sz="1200" i="1">
                <a:solidFill>
                  <a:srgbClr val="001F60"/>
                </a:solidFill>
                <a:latin typeface="Nunito"/>
                <a:ea typeface="+mn-lt"/>
                <a:cs typeface="+mn-lt"/>
              </a:rPr>
              <a:t>Please also ensure to give a copy of this assessment including your reflection section </a:t>
            </a:r>
            <a:r>
              <a:rPr lang="en-GB" sz="1200" b="0" i="1">
                <a:solidFill>
                  <a:srgbClr val="001F60"/>
                </a:solidFill>
                <a:effectLst/>
                <a:latin typeface="Nunito"/>
                <a:ea typeface="+mn-lt"/>
                <a:cs typeface="+mn-lt"/>
              </a:rPr>
              <a:t>to your </a:t>
            </a:r>
            <a:r>
              <a:rPr lang="en-GB" sz="1200" i="1">
                <a:solidFill>
                  <a:srgbClr val="001F60"/>
                </a:solidFill>
                <a:latin typeface="Nunito"/>
                <a:ea typeface="+mn-lt"/>
                <a:cs typeface="+mn-lt"/>
              </a:rPr>
              <a:t>senior leader, this is a key part of Ofsted 3 I’s when reviewing, reflecting and making changes and </a:t>
            </a:r>
            <a:r>
              <a:rPr lang="en-GB" sz="1200" b="0" i="1">
                <a:solidFill>
                  <a:srgbClr val="001F60"/>
                </a:solidFill>
                <a:effectLst/>
                <a:latin typeface="Nunito"/>
                <a:ea typeface="+mn-lt"/>
                <a:cs typeface="+mn-lt"/>
              </a:rPr>
              <a:t>will </a:t>
            </a:r>
            <a:r>
              <a:rPr lang="en-GB" sz="1200" i="1">
                <a:solidFill>
                  <a:srgbClr val="001F60"/>
                </a:solidFill>
                <a:latin typeface="Nunito"/>
                <a:ea typeface="+mn-lt"/>
                <a:cs typeface="+mn-lt"/>
              </a:rPr>
              <a:t>support you </a:t>
            </a:r>
            <a:r>
              <a:rPr lang="en-GB" sz="1200" b="0" i="1">
                <a:solidFill>
                  <a:srgbClr val="001F60"/>
                </a:solidFill>
                <a:effectLst/>
                <a:latin typeface="Nunito"/>
                <a:ea typeface="+mn-lt"/>
                <a:cs typeface="+mn-lt"/>
              </a:rPr>
              <a:t>in your </a:t>
            </a:r>
            <a:r>
              <a:rPr lang="en-GB" sz="1200" i="1">
                <a:solidFill>
                  <a:srgbClr val="001F60"/>
                </a:solidFill>
                <a:latin typeface="Nunito"/>
                <a:ea typeface="+mn-lt"/>
                <a:cs typeface="+mn-lt"/>
              </a:rPr>
              <a:t>next inspection</a:t>
            </a:r>
            <a:r>
              <a:rPr lang="en-GB" sz="1200" b="0" i="1">
                <a:solidFill>
                  <a:srgbClr val="001F60"/>
                </a:solidFill>
                <a:effectLst/>
                <a:latin typeface="Nunito"/>
                <a:ea typeface="+mn-lt"/>
                <a:cs typeface="+mn-lt"/>
              </a:rPr>
              <a:t>.</a:t>
            </a:r>
            <a:endParaRPr lang="en-GB" sz="1200" i="1">
              <a:solidFill>
                <a:srgbClr val="001F60"/>
              </a:solidFill>
              <a:latin typeface="Nunito"/>
              <a:ea typeface="+mn-lt"/>
              <a:cs typeface="+mn-lt"/>
            </a:endParaRPr>
          </a:p>
        </p:txBody>
      </p:sp>
      <p:sp>
        <p:nvSpPr>
          <p:cNvPr id="6" name="TextBox 5">
            <a:extLst>
              <a:ext uri="{FF2B5EF4-FFF2-40B4-BE49-F238E27FC236}">
                <a16:creationId xmlns:a16="http://schemas.microsoft.com/office/drawing/2014/main" id="{5F58636C-4292-5010-65E2-92C48BFF14F0}"/>
              </a:ext>
            </a:extLst>
          </p:cNvPr>
          <p:cNvSpPr txBox="1"/>
          <p:nvPr/>
        </p:nvSpPr>
        <p:spPr>
          <a:xfrm>
            <a:off x="447675" y="1434141"/>
            <a:ext cx="3158067" cy="338554"/>
          </a:xfrm>
          <a:prstGeom prst="rect">
            <a:avLst/>
          </a:prstGeom>
          <a:noFill/>
        </p:spPr>
        <p:txBody>
          <a:bodyPr wrap="square" lIns="91440" tIns="45720" rIns="91440" bIns="45720" rtlCol="0" anchor="t">
            <a:normAutofit/>
          </a:bodyPr>
          <a:lstStyle/>
          <a:p>
            <a:r>
              <a:rPr lang="en-US" sz="1600">
                <a:solidFill>
                  <a:srgbClr val="002060"/>
                </a:solidFill>
                <a:latin typeface="Nunito"/>
              </a:rPr>
              <a:t>REFLECTION SECTION</a:t>
            </a:r>
            <a:endParaRPr lang="en-US"/>
          </a:p>
        </p:txBody>
      </p:sp>
      <p:sp>
        <p:nvSpPr>
          <p:cNvPr id="2" name="TextBox 1">
            <a:extLst>
              <a:ext uri="{FF2B5EF4-FFF2-40B4-BE49-F238E27FC236}">
                <a16:creationId xmlns:a16="http://schemas.microsoft.com/office/drawing/2014/main" id="{C61E0AA3-CE0B-704E-E879-1CF2EFEA29B7}"/>
              </a:ext>
            </a:extLst>
          </p:cNvPr>
          <p:cNvSpPr txBox="1"/>
          <p:nvPr/>
        </p:nvSpPr>
        <p:spPr>
          <a:xfrm>
            <a:off x="447675" y="10219042"/>
            <a:ext cx="6664325" cy="236630"/>
          </a:xfrm>
          <a:prstGeom prst="rect">
            <a:avLst/>
          </a:prstGeom>
          <a:noFill/>
        </p:spPr>
        <p:txBody>
          <a:bodyPr wrap="square" lIns="91440" tIns="45720" rIns="91440" bIns="45720" rtlCol="0"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0" fontAlgn="base"/>
            <a:r>
              <a:rPr lang="en-GB" sz="1100" b="0" i="0">
                <a:solidFill>
                  <a:srgbClr val="001F60"/>
                </a:solidFill>
                <a:effectLst/>
                <a:latin typeface="Nunito"/>
                <a:hlinkClick r:id="rId8">
                  <a:extLst>
                    <a:ext uri="{A12FA001-AC4F-418D-AE19-62706E023703}">
                      <ahyp:hlinkClr xmlns:ahyp="http://schemas.microsoft.com/office/drawing/2018/hyperlinkcolor" val="tx"/>
                    </a:ext>
                  </a:extLst>
                </a:hlinkClick>
              </a:rPr>
              <a:t>Click here to listen to the TTS Talking Early Years Podcast</a:t>
            </a:r>
            <a:endParaRPr lang="en-GB" sz="1100" b="0" i="0">
              <a:solidFill>
                <a:srgbClr val="001F60"/>
              </a:solidFill>
              <a:effectLst/>
              <a:latin typeface="Nunito" pitchFamily="2" charset="77"/>
              <a:hlinkClick r:id="rId8">
                <a:extLst>
                  <a:ext uri="{A12FA001-AC4F-418D-AE19-62706E023703}">
                    <ahyp:hlinkClr xmlns:ahyp="http://schemas.microsoft.com/office/drawing/2018/hyperlinkcolor" val="tx"/>
                  </a:ext>
                </a:extLst>
              </a:hlinkClick>
            </a:endParaRPr>
          </a:p>
        </p:txBody>
      </p:sp>
      <p:sp>
        <p:nvSpPr>
          <p:cNvPr id="7" name="TextBox 6">
            <a:extLst>
              <a:ext uri="{FF2B5EF4-FFF2-40B4-BE49-F238E27FC236}">
                <a16:creationId xmlns:a16="http://schemas.microsoft.com/office/drawing/2014/main" id="{E3E46F75-8B14-A85F-8EAC-A87030C0BDD9}"/>
              </a:ext>
            </a:extLst>
          </p:cNvPr>
          <p:cNvSpPr txBox="1"/>
          <p:nvPr/>
        </p:nvSpPr>
        <p:spPr>
          <a:xfrm>
            <a:off x="145954" y="786827"/>
            <a:ext cx="5335827" cy="461665"/>
          </a:xfrm>
          <a:prstGeom prst="rect">
            <a:avLst/>
          </a:prstGeom>
          <a:noFill/>
        </p:spPr>
        <p:txBody>
          <a:bodyPr wrap="square" lIns="91440" tIns="45720" rIns="91440" bIns="45720" rtlCol="0" anchor="ctr">
            <a:normAutofit/>
          </a:bodyPr>
          <a:lstStyle/>
          <a:p>
            <a:endParaRPr lang="en-US" dirty="0">
              <a:solidFill>
                <a:schemeClr val="bg1"/>
              </a:solidFill>
            </a:endParaRPr>
          </a:p>
        </p:txBody>
      </p:sp>
    </p:spTree>
    <p:extLst>
      <p:ext uri="{BB962C8B-B14F-4D97-AF65-F5344CB8AC3E}">
        <p14:creationId xmlns:p14="http://schemas.microsoft.com/office/powerpoint/2010/main" val="9273410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A17E69A68FF6F40B77AD20FDCCB37D5" ma:contentTypeVersion="19" ma:contentTypeDescription="Create a new document." ma:contentTypeScope="" ma:versionID="afade89c9660562e46dd7e177c767d2b">
  <xsd:schema xmlns:xsd="http://www.w3.org/2001/XMLSchema" xmlns:xs="http://www.w3.org/2001/XMLSchema" xmlns:p="http://schemas.microsoft.com/office/2006/metadata/properties" xmlns:ns2="8caa2523-38c4-47d5-ba88-cfca94324143" xmlns:ns3="5634a43d-6e7a-4f60-a34b-9104f084ed90" xmlns:ns4="b83c528e-2b7d-4fc8-afae-f01b1be31815" targetNamespace="http://schemas.microsoft.com/office/2006/metadata/properties" ma:root="true" ma:fieldsID="146e4e033be146490dbfc48e008c3b38" ns2:_="" ns3:_="" ns4:_="">
    <xsd:import namespace="8caa2523-38c4-47d5-ba88-cfca94324143"/>
    <xsd:import namespace="5634a43d-6e7a-4f60-a34b-9104f084ed90"/>
    <xsd:import namespace="b83c528e-2b7d-4fc8-afae-f01b1be31815"/>
    <xsd:element name="properties">
      <xsd:complexType>
        <xsd:sequence>
          <xsd:element name="documentManagement">
            <xsd:complexType>
              <xsd:all>
                <xsd:element ref="ns2:TaxKeywordTaxHTField" minOccurs="0"/>
                <xsd:element ref="ns2:TaxCatchAll" minOccurs="0"/>
                <xsd:element ref="ns2:TaxCatchAllLabel" minOccurs="0"/>
                <xsd:element ref="ns3:MediaServiceMetadata" minOccurs="0"/>
                <xsd:element ref="ns3:MediaServiceFastMetadata" minOccurs="0"/>
                <xsd:element ref="ns4:SharedWithUsers" minOccurs="0"/>
                <xsd:element ref="ns4:SharedWithDetail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MediaServiceLocation"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aa2523-38c4-47d5-ba88-cfca94324143"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1e02b8a3-2432-4edf-aba3-367a084fabc2"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hidden="true" ma:list="{ffa80473-c2c1-44f6-898f-910fddfc633a}" ma:internalName="TaxCatchAll" ma:showField="CatchAllData" ma:web="b83c528e-2b7d-4fc8-afae-f01b1be3181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ffa80473-c2c1-44f6-898f-910fddfc633a}" ma:internalName="TaxCatchAllLabel" ma:readOnly="true" ma:showField="CatchAllDataLabel" ma:web="b83c528e-2b7d-4fc8-afae-f01b1be3181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34a43d-6e7a-4f60-a34b-9104f084ed90"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MediaServiceLocation" ma:index="24"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e02b8a3-2432-4edf-aba3-367a084fab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83c528e-2b7d-4fc8-afae-f01b1be3181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1e02b8a3-2432-4edf-aba3-367a084fabc2"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KeywordTaxHTField xmlns="8caa2523-38c4-47d5-ba88-cfca94324143">
      <Terms xmlns="http://schemas.microsoft.com/office/infopath/2007/PartnerControls"/>
    </TaxKeywordTaxHTField>
    <TaxCatchAll xmlns="8caa2523-38c4-47d5-ba88-cfca94324143" xsi:nil="true"/>
    <lcf76f155ced4ddcb4097134ff3c332f xmlns="5634a43d-6e7a-4f60-a34b-9104f084ed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7DFCC1B-694C-4098-B63A-3C7BEB50CC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aa2523-38c4-47d5-ba88-cfca94324143"/>
    <ds:schemaRef ds:uri="5634a43d-6e7a-4f60-a34b-9104f084ed90"/>
    <ds:schemaRef ds:uri="b83c528e-2b7d-4fc8-afae-f01b1be318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452D7F-7670-4022-B736-FFC8A63CBEA8}">
  <ds:schemaRefs>
    <ds:schemaRef ds:uri="Microsoft.SharePoint.Taxonomy.ContentTypeSync"/>
  </ds:schemaRefs>
</ds:datastoreItem>
</file>

<file path=customXml/itemProps3.xml><?xml version="1.0" encoding="utf-8"?>
<ds:datastoreItem xmlns:ds="http://schemas.openxmlformats.org/officeDocument/2006/customXml" ds:itemID="{63724127-9249-468A-8966-44594B403BA3}">
  <ds:schemaRefs>
    <ds:schemaRef ds:uri="http://schemas.microsoft.com/sharepoint/v3/contenttype/forms"/>
  </ds:schemaRefs>
</ds:datastoreItem>
</file>

<file path=customXml/itemProps4.xml><?xml version="1.0" encoding="utf-8"?>
<ds:datastoreItem xmlns:ds="http://schemas.openxmlformats.org/officeDocument/2006/customXml" ds:itemID="{AFC1379A-A847-4650-BB19-FC0DC19C7F37}">
  <ds:schemaRefs>
    <ds:schemaRef ds:uri="http://schemas.microsoft.com/office/2006/documentManagement/types"/>
    <ds:schemaRef ds:uri="8caa2523-38c4-47d5-ba88-cfca94324143"/>
    <ds:schemaRef ds:uri="http://schemas.microsoft.com/office/2006/metadata/properties"/>
    <ds:schemaRef ds:uri="http://purl.org/dc/terms/"/>
    <ds:schemaRef ds:uri="http://purl.org/dc/elements/1.1/"/>
    <ds:schemaRef ds:uri="http://schemas.microsoft.com/office/infopath/2007/PartnerControls"/>
    <ds:schemaRef ds:uri="http://www.w3.org/XML/1998/namespace"/>
    <ds:schemaRef ds:uri="http://schemas.openxmlformats.org/package/2006/metadata/core-properties"/>
    <ds:schemaRef ds:uri="fbc31e93-a479-4eea-82db-683c2c5a788b"/>
    <ds:schemaRef ds:uri="1c07db43-70fa-4de6-b5e1-12f4f10223d3"/>
    <ds:schemaRef ds:uri="http://purl.org/dc/dcmitype/"/>
    <ds:schemaRef ds:uri="5634a43d-6e7a-4f60-a34b-9104f084ed90"/>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10456</TotalTime>
  <Words>3367</Words>
  <Application>Microsoft Office PowerPoint</Application>
  <PresentationFormat>Custom</PresentationFormat>
  <Paragraphs>254</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Nunito</vt:lpstr>
      <vt:lpstr>Nunito ExtraBold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Lizzie Tebbs</dc:creator>
  <cp:lastModifiedBy>Imogen Smith</cp:lastModifiedBy>
  <cp:revision>1107</cp:revision>
  <dcterms:created xsi:type="dcterms:W3CDTF">2023-02-23T12:04:08Z</dcterms:created>
  <dcterms:modified xsi:type="dcterms:W3CDTF">2024-06-12T07:10:54Z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0x010100FA17E69A68FF6F40B77AD20FDCCB37D5</vt:lpwstr>
  </property>
  <property fmtid="{D5CDD505-2E9C-101B-9397-08002B2CF9AE}" pid="3" name="TaxKeyword">
    <vt:lpwstr/>
  </property>
  <property fmtid="{D5CDD505-2E9C-101B-9397-08002B2CF9AE}" pid="4" name="MediaServiceImageTags">
    <vt:lpwstr/>
  </property>
</Properties>
</file>